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ppt/notesSlides/notesSlide20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9.xml" ContentType="application/vnd.openxmlformats-officedocument.themeOverride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0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5"/>
    <p:sldMasterId id="2147483675" r:id="rId6"/>
  </p:sldMasterIdLst>
  <p:notesMasterIdLst>
    <p:notesMasterId r:id="rId43"/>
  </p:notesMasterIdLst>
  <p:sldIdLst>
    <p:sldId id="273" r:id="rId7"/>
    <p:sldId id="281" r:id="rId8"/>
    <p:sldId id="947" r:id="rId9"/>
    <p:sldId id="538" r:id="rId10"/>
    <p:sldId id="871" r:id="rId11"/>
    <p:sldId id="869" r:id="rId12"/>
    <p:sldId id="1054" r:id="rId13"/>
    <p:sldId id="1055" r:id="rId14"/>
    <p:sldId id="1056" r:id="rId15"/>
    <p:sldId id="1057" r:id="rId16"/>
    <p:sldId id="1058" r:id="rId17"/>
    <p:sldId id="1059" r:id="rId18"/>
    <p:sldId id="497" r:id="rId19"/>
    <p:sldId id="966" r:id="rId20"/>
    <p:sldId id="1045" r:id="rId21"/>
    <p:sldId id="1042" r:id="rId22"/>
    <p:sldId id="1020" r:id="rId23"/>
    <p:sldId id="1053" r:id="rId24"/>
    <p:sldId id="948" r:id="rId25"/>
    <p:sldId id="1043" r:id="rId26"/>
    <p:sldId id="963" r:id="rId27"/>
    <p:sldId id="952" r:id="rId28"/>
    <p:sldId id="1060" r:id="rId29"/>
    <p:sldId id="1061" r:id="rId30"/>
    <p:sldId id="1062" r:id="rId31"/>
    <p:sldId id="1063" r:id="rId32"/>
    <p:sldId id="1017" r:id="rId33"/>
    <p:sldId id="1047" r:id="rId34"/>
    <p:sldId id="1048" r:id="rId35"/>
    <p:sldId id="1049" r:id="rId36"/>
    <p:sldId id="1064" r:id="rId37"/>
    <p:sldId id="794" r:id="rId38"/>
    <p:sldId id="1050" r:id="rId39"/>
    <p:sldId id="1065" r:id="rId40"/>
    <p:sldId id="336" r:id="rId41"/>
    <p:sldId id="305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nny Graham" initials="BG" lastIdx="1" clrIdx="1">
    <p:extLst>
      <p:ext uri="{19B8F6BF-5375-455C-9EA6-DF929625EA0E}">
        <p15:presenceInfo xmlns:p15="http://schemas.microsoft.com/office/powerpoint/2012/main" userId="S::b.graham@mymhs.ca::782dd2d4-4491-4600-b35e-e024caa1d5a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80597" autoAdjust="0"/>
  </p:normalViewPr>
  <p:slideViewPr>
    <p:cSldViewPr snapToGrid="0">
      <p:cViewPr varScale="1">
        <p:scale>
          <a:sx n="92" d="100"/>
          <a:sy n="92" d="100"/>
        </p:scale>
        <p:origin x="1221" y="48"/>
      </p:cViewPr>
      <p:guideLst/>
    </p:cSldViewPr>
  </p:slideViewPr>
  <p:outlineViewPr>
    <p:cViewPr>
      <p:scale>
        <a:sx n="33" d="100"/>
        <a:sy n="33" d="100"/>
      </p:scale>
      <p:origin x="0" y="-963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8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NULL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96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96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COVID-19 cases by Treaty Area and age group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96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TreatyComparison!$EB$34</c:f>
              <c:strCache>
                <c:ptCount val="1"/>
                <c:pt idx="0">
                  <c:v>Treaty 6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TreatyComparison!$EA$35:$EA$43</c:f>
              <c:strCache>
                <c:ptCount val="9"/>
                <c:pt idx="0">
                  <c:v>Under 5 years</c:v>
                </c:pt>
                <c:pt idx="1">
                  <c:v>5-9 years</c:v>
                </c:pt>
                <c:pt idx="2">
                  <c:v>10-19 years</c:v>
                </c:pt>
                <c:pt idx="3">
                  <c:v>20-29 years</c:v>
                </c:pt>
                <c:pt idx="4">
                  <c:v>30-39 years</c:v>
                </c:pt>
                <c:pt idx="5">
                  <c:v>40-49 years</c:v>
                </c:pt>
                <c:pt idx="6">
                  <c:v>50-59 years</c:v>
                </c:pt>
                <c:pt idx="7">
                  <c:v>60-69 years</c:v>
                </c:pt>
                <c:pt idx="8">
                  <c:v>70+ years</c:v>
                </c:pt>
              </c:strCache>
            </c:strRef>
          </c:cat>
          <c:val>
            <c:numRef>
              <c:f>TreatyComparison!$EB$35:$EB$43</c:f>
              <c:numCache>
                <c:formatCode>#,##0</c:formatCode>
                <c:ptCount val="9"/>
                <c:pt idx="0">
                  <c:v>275</c:v>
                </c:pt>
                <c:pt idx="1">
                  <c:v>402</c:v>
                </c:pt>
                <c:pt idx="2">
                  <c:v>881</c:v>
                </c:pt>
                <c:pt idx="3">
                  <c:v>700</c:v>
                </c:pt>
                <c:pt idx="4">
                  <c:v>605</c:v>
                </c:pt>
                <c:pt idx="5">
                  <c:v>452</c:v>
                </c:pt>
                <c:pt idx="6">
                  <c:v>400</c:v>
                </c:pt>
                <c:pt idx="7">
                  <c:v>254</c:v>
                </c:pt>
                <c:pt idx="8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CE-4D34-8602-1CB77BDC6E69}"/>
            </c:ext>
          </c:extLst>
        </c:ser>
        <c:ser>
          <c:idx val="1"/>
          <c:order val="1"/>
          <c:tx>
            <c:strRef>
              <c:f>TreatyComparison!$EC$34</c:f>
              <c:strCache>
                <c:ptCount val="1"/>
                <c:pt idx="0">
                  <c:v>Treaty 7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TreatyComparison!$EA$35:$EA$43</c:f>
              <c:strCache>
                <c:ptCount val="9"/>
                <c:pt idx="0">
                  <c:v>Under 5 years</c:v>
                </c:pt>
                <c:pt idx="1">
                  <c:v>5-9 years</c:v>
                </c:pt>
                <c:pt idx="2">
                  <c:v>10-19 years</c:v>
                </c:pt>
                <c:pt idx="3">
                  <c:v>20-29 years</c:v>
                </c:pt>
                <c:pt idx="4">
                  <c:v>30-39 years</c:v>
                </c:pt>
                <c:pt idx="5">
                  <c:v>40-49 years</c:v>
                </c:pt>
                <c:pt idx="6">
                  <c:v>50-59 years</c:v>
                </c:pt>
                <c:pt idx="7">
                  <c:v>60-69 years</c:v>
                </c:pt>
                <c:pt idx="8">
                  <c:v>70+ years</c:v>
                </c:pt>
              </c:strCache>
            </c:strRef>
          </c:cat>
          <c:val>
            <c:numRef>
              <c:f>TreatyComparison!$EC$35:$EC$43</c:f>
              <c:numCache>
                <c:formatCode>#,##0</c:formatCode>
                <c:ptCount val="9"/>
                <c:pt idx="0">
                  <c:v>136</c:v>
                </c:pt>
                <c:pt idx="1">
                  <c:v>191</c:v>
                </c:pt>
                <c:pt idx="2">
                  <c:v>446</c:v>
                </c:pt>
                <c:pt idx="3">
                  <c:v>404</c:v>
                </c:pt>
                <c:pt idx="4">
                  <c:v>344</c:v>
                </c:pt>
                <c:pt idx="5">
                  <c:v>267</c:v>
                </c:pt>
                <c:pt idx="6">
                  <c:v>266</c:v>
                </c:pt>
                <c:pt idx="7">
                  <c:v>134</c:v>
                </c:pt>
                <c:pt idx="8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CE-4D34-8602-1CB77BDC6E69}"/>
            </c:ext>
          </c:extLst>
        </c:ser>
        <c:ser>
          <c:idx val="2"/>
          <c:order val="2"/>
          <c:tx>
            <c:strRef>
              <c:f>TreatyComparison!$ED$34</c:f>
              <c:strCache>
                <c:ptCount val="1"/>
                <c:pt idx="0">
                  <c:v>Treaty 8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TreatyComparison!$EA$35:$EA$43</c:f>
              <c:strCache>
                <c:ptCount val="9"/>
                <c:pt idx="0">
                  <c:v>Under 5 years</c:v>
                </c:pt>
                <c:pt idx="1">
                  <c:v>5-9 years</c:v>
                </c:pt>
                <c:pt idx="2">
                  <c:v>10-19 years</c:v>
                </c:pt>
                <c:pt idx="3">
                  <c:v>20-29 years</c:v>
                </c:pt>
                <c:pt idx="4">
                  <c:v>30-39 years</c:v>
                </c:pt>
                <c:pt idx="5">
                  <c:v>40-49 years</c:v>
                </c:pt>
                <c:pt idx="6">
                  <c:v>50-59 years</c:v>
                </c:pt>
                <c:pt idx="7">
                  <c:v>60-69 years</c:v>
                </c:pt>
                <c:pt idx="8">
                  <c:v>70+ years</c:v>
                </c:pt>
              </c:strCache>
            </c:strRef>
          </c:cat>
          <c:val>
            <c:numRef>
              <c:f>TreatyComparison!$ED$35:$ED$43</c:f>
              <c:numCache>
                <c:formatCode>#,##0</c:formatCode>
                <c:ptCount val="9"/>
                <c:pt idx="0">
                  <c:v>193</c:v>
                </c:pt>
                <c:pt idx="1">
                  <c:v>263</c:v>
                </c:pt>
                <c:pt idx="2">
                  <c:v>487</c:v>
                </c:pt>
                <c:pt idx="3">
                  <c:v>377</c:v>
                </c:pt>
                <c:pt idx="4">
                  <c:v>314</c:v>
                </c:pt>
                <c:pt idx="5">
                  <c:v>251</c:v>
                </c:pt>
                <c:pt idx="6">
                  <c:v>274</c:v>
                </c:pt>
                <c:pt idx="7">
                  <c:v>129</c:v>
                </c:pt>
                <c:pt idx="8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CE-4D34-8602-1CB77BDC6E69}"/>
            </c:ext>
          </c:extLst>
        </c:ser>
        <c:ser>
          <c:idx val="3"/>
          <c:order val="3"/>
          <c:tx>
            <c:strRef>
              <c:f>TreatyComparison!$EE$34</c:f>
              <c:strCache>
                <c:ptCount val="1"/>
                <c:pt idx="0">
                  <c:v>First Nations Communities (on Reserve)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TreatyComparison!$EA$35:$EA$43</c:f>
              <c:strCache>
                <c:ptCount val="9"/>
                <c:pt idx="0">
                  <c:v>Under 5 years</c:v>
                </c:pt>
                <c:pt idx="1">
                  <c:v>5-9 years</c:v>
                </c:pt>
                <c:pt idx="2">
                  <c:v>10-19 years</c:v>
                </c:pt>
                <c:pt idx="3">
                  <c:v>20-29 years</c:v>
                </c:pt>
                <c:pt idx="4">
                  <c:v>30-39 years</c:v>
                </c:pt>
                <c:pt idx="5">
                  <c:v>40-49 years</c:v>
                </c:pt>
                <c:pt idx="6">
                  <c:v>50-59 years</c:v>
                </c:pt>
                <c:pt idx="7">
                  <c:v>60-69 years</c:v>
                </c:pt>
                <c:pt idx="8">
                  <c:v>70+ years</c:v>
                </c:pt>
              </c:strCache>
            </c:strRef>
          </c:cat>
          <c:val>
            <c:numRef>
              <c:f>TreatyComparison!$EE$35:$EE$43</c:f>
              <c:numCache>
                <c:formatCode>#,##0</c:formatCode>
                <c:ptCount val="9"/>
                <c:pt idx="0">
                  <c:v>604</c:v>
                </c:pt>
                <c:pt idx="1">
                  <c:v>856</c:v>
                </c:pt>
                <c:pt idx="2">
                  <c:v>1814</c:v>
                </c:pt>
                <c:pt idx="3">
                  <c:v>1481</c:v>
                </c:pt>
                <c:pt idx="4">
                  <c:v>1263</c:v>
                </c:pt>
                <c:pt idx="5">
                  <c:v>970</c:v>
                </c:pt>
                <c:pt idx="6">
                  <c:v>940</c:v>
                </c:pt>
                <c:pt idx="7">
                  <c:v>517</c:v>
                </c:pt>
                <c:pt idx="8">
                  <c:v>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CE-4D34-8602-1CB77BDC6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93847480"/>
        <c:axId val="393847808"/>
      </c:barChart>
      <c:catAx>
        <c:axId val="3938474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Age group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847808"/>
        <c:crosses val="autoZero"/>
        <c:auto val="1"/>
        <c:lblAlgn val="ctr"/>
        <c:lblOffset val="100"/>
        <c:noMultiLvlLbl val="0"/>
      </c:catAx>
      <c:valAx>
        <c:axId val="39384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b="1"/>
                  <a:t>COVID-19</a:t>
                </a:r>
                <a:r>
                  <a:rPr lang="en-CA" b="1" baseline="0"/>
                  <a:t> cases</a:t>
                </a:r>
                <a:endParaRPr lang="en-CA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847480"/>
        <c:crosses val="autoZero"/>
        <c:crossBetween val="between"/>
        <c:majorUnit val="400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COVID-19 doses administered by week of immunization and type of dose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Graphs!$H$3</c:f>
              <c:strCache>
                <c:ptCount val="1"/>
                <c:pt idx="0">
                  <c:v>Dose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Graphs!$G$4:$G$28</c:f>
              <c:strCache>
                <c:ptCount val="25"/>
                <c:pt idx="0">
                  <c:v>27 Dec 2020</c:v>
                </c:pt>
                <c:pt idx="1">
                  <c:v>03 Jan 2021</c:v>
                </c:pt>
                <c:pt idx="2">
                  <c:v>10 Jan 2021</c:v>
                </c:pt>
                <c:pt idx="3">
                  <c:v>17 Jan 2021</c:v>
                </c:pt>
                <c:pt idx="4">
                  <c:v>24 Jan 2021</c:v>
                </c:pt>
                <c:pt idx="5">
                  <c:v>31 Jan 2021</c:v>
                </c:pt>
                <c:pt idx="6">
                  <c:v>07 Feb 2021</c:v>
                </c:pt>
                <c:pt idx="7">
                  <c:v>14 Feb 2021</c:v>
                </c:pt>
                <c:pt idx="8">
                  <c:v>21 Feb 2021</c:v>
                </c:pt>
                <c:pt idx="9">
                  <c:v>28 Feb 2021</c:v>
                </c:pt>
                <c:pt idx="10">
                  <c:v>07 Mar 2021</c:v>
                </c:pt>
                <c:pt idx="11">
                  <c:v>14 Mar 2021</c:v>
                </c:pt>
                <c:pt idx="12">
                  <c:v>21 Mar 2021</c:v>
                </c:pt>
                <c:pt idx="13">
                  <c:v>28 Mar 2021</c:v>
                </c:pt>
                <c:pt idx="14">
                  <c:v>04 Apr 2021</c:v>
                </c:pt>
                <c:pt idx="15">
                  <c:v>11 Apr 2021</c:v>
                </c:pt>
                <c:pt idx="16">
                  <c:v>18 Apr 2021</c:v>
                </c:pt>
                <c:pt idx="17">
                  <c:v>25 Apr 2021</c:v>
                </c:pt>
                <c:pt idx="18">
                  <c:v>02 May 2021</c:v>
                </c:pt>
                <c:pt idx="19">
                  <c:v>09 May 2021</c:v>
                </c:pt>
                <c:pt idx="20">
                  <c:v>16 May 2021</c:v>
                </c:pt>
                <c:pt idx="21">
                  <c:v>23 May 2021</c:v>
                </c:pt>
                <c:pt idx="22">
                  <c:v>30 May 2021</c:v>
                </c:pt>
                <c:pt idx="23">
                  <c:v>06 Jun 2021</c:v>
                </c:pt>
                <c:pt idx="24">
                  <c:v>*13 Jun 2021</c:v>
                </c:pt>
              </c:strCache>
            </c:strRef>
          </c:cat>
          <c:val>
            <c:numRef>
              <c:f>Graphs!$H$4:$H$28</c:f>
              <c:numCache>
                <c:formatCode>General</c:formatCode>
                <c:ptCount val="25"/>
                <c:pt idx="0">
                  <c:v>66</c:v>
                </c:pt>
                <c:pt idx="1">
                  <c:v>251</c:v>
                </c:pt>
                <c:pt idx="2">
                  <c:v>209</c:v>
                </c:pt>
                <c:pt idx="3">
                  <c:v>403</c:v>
                </c:pt>
                <c:pt idx="4">
                  <c:v>44</c:v>
                </c:pt>
                <c:pt idx="5">
                  <c:v>100</c:v>
                </c:pt>
                <c:pt idx="6">
                  <c:v>3275</c:v>
                </c:pt>
                <c:pt idx="7">
                  <c:v>2231</c:v>
                </c:pt>
                <c:pt idx="8">
                  <c:v>1087</c:v>
                </c:pt>
                <c:pt idx="9">
                  <c:v>903</c:v>
                </c:pt>
                <c:pt idx="10">
                  <c:v>697</c:v>
                </c:pt>
                <c:pt idx="11">
                  <c:v>631</c:v>
                </c:pt>
                <c:pt idx="12">
                  <c:v>635</c:v>
                </c:pt>
                <c:pt idx="13">
                  <c:v>3273</c:v>
                </c:pt>
                <c:pt idx="14">
                  <c:v>2920</c:v>
                </c:pt>
                <c:pt idx="15">
                  <c:v>3439</c:v>
                </c:pt>
                <c:pt idx="16">
                  <c:v>2409</c:v>
                </c:pt>
                <c:pt idx="17">
                  <c:v>1281</c:v>
                </c:pt>
                <c:pt idx="18">
                  <c:v>1533</c:v>
                </c:pt>
                <c:pt idx="19">
                  <c:v>1335</c:v>
                </c:pt>
                <c:pt idx="20">
                  <c:v>1142</c:v>
                </c:pt>
                <c:pt idx="21">
                  <c:v>1308</c:v>
                </c:pt>
                <c:pt idx="22">
                  <c:v>1261</c:v>
                </c:pt>
                <c:pt idx="23">
                  <c:v>982</c:v>
                </c:pt>
                <c:pt idx="24">
                  <c:v>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1C-473A-8D00-7A8BD168FF28}"/>
            </c:ext>
          </c:extLst>
        </c:ser>
        <c:ser>
          <c:idx val="1"/>
          <c:order val="1"/>
          <c:tx>
            <c:strRef>
              <c:f>Graphs!$I$3</c:f>
              <c:strCache>
                <c:ptCount val="1"/>
                <c:pt idx="0">
                  <c:v>Dose 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Graphs!$G$4:$G$28</c:f>
              <c:strCache>
                <c:ptCount val="25"/>
                <c:pt idx="0">
                  <c:v>27 Dec 2020</c:v>
                </c:pt>
                <c:pt idx="1">
                  <c:v>03 Jan 2021</c:v>
                </c:pt>
                <c:pt idx="2">
                  <c:v>10 Jan 2021</c:v>
                </c:pt>
                <c:pt idx="3">
                  <c:v>17 Jan 2021</c:v>
                </c:pt>
                <c:pt idx="4">
                  <c:v>24 Jan 2021</c:v>
                </c:pt>
                <c:pt idx="5">
                  <c:v>31 Jan 2021</c:v>
                </c:pt>
                <c:pt idx="6">
                  <c:v>07 Feb 2021</c:v>
                </c:pt>
                <c:pt idx="7">
                  <c:v>14 Feb 2021</c:v>
                </c:pt>
                <c:pt idx="8">
                  <c:v>21 Feb 2021</c:v>
                </c:pt>
                <c:pt idx="9">
                  <c:v>28 Feb 2021</c:v>
                </c:pt>
                <c:pt idx="10">
                  <c:v>07 Mar 2021</c:v>
                </c:pt>
                <c:pt idx="11">
                  <c:v>14 Mar 2021</c:v>
                </c:pt>
                <c:pt idx="12">
                  <c:v>21 Mar 2021</c:v>
                </c:pt>
                <c:pt idx="13">
                  <c:v>28 Mar 2021</c:v>
                </c:pt>
                <c:pt idx="14">
                  <c:v>04 Apr 2021</c:v>
                </c:pt>
                <c:pt idx="15">
                  <c:v>11 Apr 2021</c:v>
                </c:pt>
                <c:pt idx="16">
                  <c:v>18 Apr 2021</c:v>
                </c:pt>
                <c:pt idx="17">
                  <c:v>25 Apr 2021</c:v>
                </c:pt>
                <c:pt idx="18">
                  <c:v>02 May 2021</c:v>
                </c:pt>
                <c:pt idx="19">
                  <c:v>09 May 2021</c:v>
                </c:pt>
                <c:pt idx="20">
                  <c:v>16 May 2021</c:v>
                </c:pt>
                <c:pt idx="21">
                  <c:v>23 May 2021</c:v>
                </c:pt>
                <c:pt idx="22">
                  <c:v>30 May 2021</c:v>
                </c:pt>
                <c:pt idx="23">
                  <c:v>06 Jun 2021</c:v>
                </c:pt>
                <c:pt idx="24">
                  <c:v>*13 Jun 2021</c:v>
                </c:pt>
              </c:strCache>
            </c:strRef>
          </c:cat>
          <c:val>
            <c:numRef>
              <c:f>Graphs!$I$4:$I$28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26</c:v>
                </c:pt>
                <c:pt idx="4">
                  <c:v>48</c:v>
                </c:pt>
                <c:pt idx="5">
                  <c:v>106</c:v>
                </c:pt>
                <c:pt idx="6">
                  <c:v>225</c:v>
                </c:pt>
                <c:pt idx="7">
                  <c:v>82</c:v>
                </c:pt>
                <c:pt idx="8">
                  <c:v>396</c:v>
                </c:pt>
                <c:pt idx="9">
                  <c:v>511</c:v>
                </c:pt>
                <c:pt idx="10">
                  <c:v>1399</c:v>
                </c:pt>
                <c:pt idx="11">
                  <c:v>2110</c:v>
                </c:pt>
                <c:pt idx="12">
                  <c:v>1586</c:v>
                </c:pt>
                <c:pt idx="13">
                  <c:v>529</c:v>
                </c:pt>
                <c:pt idx="14">
                  <c:v>562</c:v>
                </c:pt>
                <c:pt idx="15">
                  <c:v>733</c:v>
                </c:pt>
                <c:pt idx="16">
                  <c:v>848</c:v>
                </c:pt>
                <c:pt idx="17">
                  <c:v>1543</c:v>
                </c:pt>
                <c:pt idx="18">
                  <c:v>2080</c:v>
                </c:pt>
                <c:pt idx="19">
                  <c:v>2482</c:v>
                </c:pt>
                <c:pt idx="20">
                  <c:v>1612</c:v>
                </c:pt>
                <c:pt idx="21">
                  <c:v>1518</c:v>
                </c:pt>
                <c:pt idx="22">
                  <c:v>1093</c:v>
                </c:pt>
                <c:pt idx="23">
                  <c:v>1534</c:v>
                </c:pt>
                <c:pt idx="24">
                  <c:v>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1C-473A-8D00-7A8BD168FF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819492864"/>
        <c:axId val="1007380608"/>
      </c:barChart>
      <c:lineChart>
        <c:grouping val="standard"/>
        <c:varyColors val="0"/>
        <c:ser>
          <c:idx val="2"/>
          <c:order val="2"/>
          <c:tx>
            <c:strRef>
              <c:f>Graphs!$J$3</c:f>
              <c:strCache>
                <c:ptCount val="1"/>
                <c:pt idx="0">
                  <c:v>Total doses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Graphs!$G$4:$G$28</c:f>
              <c:strCache>
                <c:ptCount val="25"/>
                <c:pt idx="0">
                  <c:v>27 Dec 2020</c:v>
                </c:pt>
                <c:pt idx="1">
                  <c:v>03 Jan 2021</c:v>
                </c:pt>
                <c:pt idx="2">
                  <c:v>10 Jan 2021</c:v>
                </c:pt>
                <c:pt idx="3">
                  <c:v>17 Jan 2021</c:v>
                </c:pt>
                <c:pt idx="4">
                  <c:v>24 Jan 2021</c:v>
                </c:pt>
                <c:pt idx="5">
                  <c:v>31 Jan 2021</c:v>
                </c:pt>
                <c:pt idx="6">
                  <c:v>07 Feb 2021</c:v>
                </c:pt>
                <c:pt idx="7">
                  <c:v>14 Feb 2021</c:v>
                </c:pt>
                <c:pt idx="8">
                  <c:v>21 Feb 2021</c:v>
                </c:pt>
                <c:pt idx="9">
                  <c:v>28 Feb 2021</c:v>
                </c:pt>
                <c:pt idx="10">
                  <c:v>07 Mar 2021</c:v>
                </c:pt>
                <c:pt idx="11">
                  <c:v>14 Mar 2021</c:v>
                </c:pt>
                <c:pt idx="12">
                  <c:v>21 Mar 2021</c:v>
                </c:pt>
                <c:pt idx="13">
                  <c:v>28 Mar 2021</c:v>
                </c:pt>
                <c:pt idx="14">
                  <c:v>04 Apr 2021</c:v>
                </c:pt>
                <c:pt idx="15">
                  <c:v>11 Apr 2021</c:v>
                </c:pt>
                <c:pt idx="16">
                  <c:v>18 Apr 2021</c:v>
                </c:pt>
                <c:pt idx="17">
                  <c:v>25 Apr 2021</c:v>
                </c:pt>
                <c:pt idx="18">
                  <c:v>02 May 2021</c:v>
                </c:pt>
                <c:pt idx="19">
                  <c:v>09 May 2021</c:v>
                </c:pt>
                <c:pt idx="20">
                  <c:v>16 May 2021</c:v>
                </c:pt>
                <c:pt idx="21">
                  <c:v>23 May 2021</c:v>
                </c:pt>
                <c:pt idx="22">
                  <c:v>30 May 2021</c:v>
                </c:pt>
                <c:pt idx="23">
                  <c:v>06 Jun 2021</c:v>
                </c:pt>
                <c:pt idx="24">
                  <c:v>*13 Jun 2021</c:v>
                </c:pt>
              </c:strCache>
            </c:strRef>
          </c:cat>
          <c:val>
            <c:numRef>
              <c:f>Graphs!$J$4:$J$28</c:f>
              <c:numCache>
                <c:formatCode>General</c:formatCode>
                <c:ptCount val="25"/>
                <c:pt idx="0">
                  <c:v>66</c:v>
                </c:pt>
                <c:pt idx="1">
                  <c:v>251</c:v>
                </c:pt>
                <c:pt idx="2">
                  <c:v>210</c:v>
                </c:pt>
                <c:pt idx="3">
                  <c:v>429</c:v>
                </c:pt>
                <c:pt idx="4">
                  <c:v>92</c:v>
                </c:pt>
                <c:pt idx="5">
                  <c:v>206</c:v>
                </c:pt>
                <c:pt idx="6">
                  <c:v>3500</c:v>
                </c:pt>
                <c:pt idx="7">
                  <c:v>2313</c:v>
                </c:pt>
                <c:pt idx="8">
                  <c:v>1483</c:v>
                </c:pt>
                <c:pt idx="9">
                  <c:v>1414</c:v>
                </c:pt>
                <c:pt idx="10">
                  <c:v>2096</c:v>
                </c:pt>
                <c:pt idx="11">
                  <c:v>2741</c:v>
                </c:pt>
                <c:pt idx="12">
                  <c:v>2221</c:v>
                </c:pt>
                <c:pt idx="13">
                  <c:v>3802</c:v>
                </c:pt>
                <c:pt idx="14">
                  <c:v>3482</c:v>
                </c:pt>
                <c:pt idx="15">
                  <c:v>4172</c:v>
                </c:pt>
                <c:pt idx="16">
                  <c:v>3257</c:v>
                </c:pt>
                <c:pt idx="17">
                  <c:v>2824</c:v>
                </c:pt>
                <c:pt idx="18">
                  <c:v>3613</c:v>
                </c:pt>
                <c:pt idx="19">
                  <c:v>3817</c:v>
                </c:pt>
                <c:pt idx="20">
                  <c:v>2754</c:v>
                </c:pt>
                <c:pt idx="21">
                  <c:v>2826</c:v>
                </c:pt>
                <c:pt idx="22">
                  <c:v>2354</c:v>
                </c:pt>
                <c:pt idx="23">
                  <c:v>2516</c:v>
                </c:pt>
                <c:pt idx="24">
                  <c:v>402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1C-473A-8D00-7A8BD168FF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9492864"/>
        <c:axId val="1007380608"/>
      </c:lineChart>
      <c:catAx>
        <c:axId val="8194928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Week of immunization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7380608"/>
        <c:crosses val="autoZero"/>
        <c:auto val="1"/>
        <c:lblAlgn val="ctr"/>
        <c:lblOffset val="100"/>
        <c:noMultiLvlLbl val="0"/>
      </c:catAx>
      <c:valAx>
        <c:axId val="100738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Doses Administered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949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0.42045525525525523"/>
          <c:y val="0.10291489898989899"/>
          <c:w val="0.25634159159159153"/>
          <c:h val="5.4119696969696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60" b="1" i="0" baseline="0">
                <a:effectLst/>
              </a:rPr>
              <a:t>COVID-19 cases by week of onset* of symptoms and Treaty Area </a:t>
            </a:r>
            <a:endParaRPr lang="en-CA" sz="96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TreatyComparison!$DG$3</c:f>
              <c:strCache>
                <c:ptCount val="1"/>
                <c:pt idx="0">
                  <c:v>Treaty 6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TreatyComparison!$DF$4:$DF$65</c:f>
              <c:strCache>
                <c:ptCount val="62"/>
                <c:pt idx="0">
                  <c:v>12 Apr 2020</c:v>
                </c:pt>
                <c:pt idx="1">
                  <c:v>19 Apr 2020</c:v>
                </c:pt>
                <c:pt idx="2">
                  <c:v>26 Apr 2020</c:v>
                </c:pt>
                <c:pt idx="3">
                  <c:v>3 May 2020</c:v>
                </c:pt>
                <c:pt idx="4">
                  <c:v>10 May 2020</c:v>
                </c:pt>
                <c:pt idx="5">
                  <c:v>17 May 2020</c:v>
                </c:pt>
                <c:pt idx="6">
                  <c:v>24 May 2020</c:v>
                </c:pt>
                <c:pt idx="7">
                  <c:v>31 May 2020</c:v>
                </c:pt>
                <c:pt idx="8">
                  <c:v>7 Jun 2020</c:v>
                </c:pt>
                <c:pt idx="9">
                  <c:v>14 Jun 2020</c:v>
                </c:pt>
                <c:pt idx="10">
                  <c:v>21 Jun 2020</c:v>
                </c:pt>
                <c:pt idx="11">
                  <c:v>28 Jun 2020</c:v>
                </c:pt>
                <c:pt idx="12">
                  <c:v>5 Jul 2020</c:v>
                </c:pt>
                <c:pt idx="13">
                  <c:v>12 Jun 2020</c:v>
                </c:pt>
                <c:pt idx="14">
                  <c:v>19 Jun 2020</c:v>
                </c:pt>
                <c:pt idx="15">
                  <c:v>26 Jun 2020</c:v>
                </c:pt>
                <c:pt idx="16">
                  <c:v>2 Aug 2020</c:v>
                </c:pt>
                <c:pt idx="17">
                  <c:v>9 Aug 2020</c:v>
                </c:pt>
                <c:pt idx="18">
                  <c:v>16 Aug 2020</c:v>
                </c:pt>
                <c:pt idx="19">
                  <c:v>23 Aug 2020</c:v>
                </c:pt>
                <c:pt idx="20">
                  <c:v>30 Aug 2020</c:v>
                </c:pt>
                <c:pt idx="21">
                  <c:v>6 Sep 2020</c:v>
                </c:pt>
                <c:pt idx="22">
                  <c:v>13 Sep 2020</c:v>
                </c:pt>
                <c:pt idx="23">
                  <c:v>20 Sep 2020</c:v>
                </c:pt>
                <c:pt idx="24">
                  <c:v>27 Sep 2020</c:v>
                </c:pt>
                <c:pt idx="25">
                  <c:v>4 Oct 2020</c:v>
                </c:pt>
                <c:pt idx="26">
                  <c:v>11 Oct 2020</c:v>
                </c:pt>
                <c:pt idx="27">
                  <c:v>18 Oct 2020</c:v>
                </c:pt>
                <c:pt idx="28">
                  <c:v>25 Oct 2020</c:v>
                </c:pt>
                <c:pt idx="29">
                  <c:v>1 Nov 2020</c:v>
                </c:pt>
                <c:pt idx="30">
                  <c:v>8 Nov 2020</c:v>
                </c:pt>
                <c:pt idx="31">
                  <c:v>15 Nov 2020</c:v>
                </c:pt>
                <c:pt idx="32">
                  <c:v>22 Nov 2020</c:v>
                </c:pt>
                <c:pt idx="33">
                  <c:v>29 Nov 2020</c:v>
                </c:pt>
                <c:pt idx="34">
                  <c:v>6 Dec 2020</c:v>
                </c:pt>
                <c:pt idx="35">
                  <c:v>13 Dec 2020</c:v>
                </c:pt>
                <c:pt idx="36">
                  <c:v>20 Dec 2020</c:v>
                </c:pt>
                <c:pt idx="37">
                  <c:v>27 Dec 2020</c:v>
                </c:pt>
                <c:pt idx="38">
                  <c:v>3 Jan 2021</c:v>
                </c:pt>
                <c:pt idx="39">
                  <c:v>10 Jan 2021</c:v>
                </c:pt>
                <c:pt idx="40">
                  <c:v>17 Jan 2021</c:v>
                </c:pt>
                <c:pt idx="41">
                  <c:v>24 Jan 2021</c:v>
                </c:pt>
                <c:pt idx="42">
                  <c:v>31 Jan 2021</c:v>
                </c:pt>
                <c:pt idx="43">
                  <c:v>7 Feb 2021</c:v>
                </c:pt>
                <c:pt idx="44">
                  <c:v>14 Feb 2021</c:v>
                </c:pt>
                <c:pt idx="45">
                  <c:v>21 Feb 2021</c:v>
                </c:pt>
                <c:pt idx="46">
                  <c:v>28 Feb 2021</c:v>
                </c:pt>
                <c:pt idx="47">
                  <c:v>7 Mar 2021</c:v>
                </c:pt>
                <c:pt idx="48">
                  <c:v>14 Mar 2021</c:v>
                </c:pt>
                <c:pt idx="49">
                  <c:v>21 Mar 2021</c:v>
                </c:pt>
                <c:pt idx="50">
                  <c:v>28 Mar 2021</c:v>
                </c:pt>
                <c:pt idx="51">
                  <c:v>4 Apr 2021</c:v>
                </c:pt>
                <c:pt idx="52">
                  <c:v>11 Apr 2021</c:v>
                </c:pt>
                <c:pt idx="53">
                  <c:v>18 Apr 2021</c:v>
                </c:pt>
                <c:pt idx="54">
                  <c:v>25 Apr 2021</c:v>
                </c:pt>
                <c:pt idx="55">
                  <c:v>2 May 2021</c:v>
                </c:pt>
                <c:pt idx="56">
                  <c:v>9 May 2021</c:v>
                </c:pt>
                <c:pt idx="57">
                  <c:v>16 May 2021</c:v>
                </c:pt>
                <c:pt idx="58">
                  <c:v>23 May 2021</c:v>
                </c:pt>
                <c:pt idx="59">
                  <c:v>30 May 2021</c:v>
                </c:pt>
                <c:pt idx="60">
                  <c:v>^6 June 2021</c:v>
                </c:pt>
                <c:pt idx="61">
                  <c:v>^13 June 2021</c:v>
                </c:pt>
              </c:strCache>
            </c:strRef>
          </c:cat>
          <c:val>
            <c:numRef>
              <c:f>TreatyComparison!$DG$4:$DG$65</c:f>
              <c:numCache>
                <c:formatCode>General</c:formatCode>
                <c:ptCount val="6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5</c:v>
                </c:pt>
                <c:pt idx="20">
                  <c:v>4</c:v>
                </c:pt>
                <c:pt idx="21">
                  <c:v>12</c:v>
                </c:pt>
                <c:pt idx="22">
                  <c:v>24</c:v>
                </c:pt>
                <c:pt idx="23">
                  <c:v>4</c:v>
                </c:pt>
                <c:pt idx="24">
                  <c:v>17</c:v>
                </c:pt>
                <c:pt idx="25">
                  <c:v>38</c:v>
                </c:pt>
                <c:pt idx="26">
                  <c:v>33</c:v>
                </c:pt>
                <c:pt idx="27">
                  <c:v>27</c:v>
                </c:pt>
                <c:pt idx="28">
                  <c:v>38</c:v>
                </c:pt>
                <c:pt idx="29">
                  <c:v>90</c:v>
                </c:pt>
                <c:pt idx="30">
                  <c:v>136</c:v>
                </c:pt>
                <c:pt idx="31">
                  <c:v>195</c:v>
                </c:pt>
                <c:pt idx="32">
                  <c:v>163</c:v>
                </c:pt>
                <c:pt idx="33">
                  <c:v>231</c:v>
                </c:pt>
                <c:pt idx="34">
                  <c:v>222</c:v>
                </c:pt>
                <c:pt idx="35">
                  <c:v>350</c:v>
                </c:pt>
                <c:pt idx="36">
                  <c:v>294</c:v>
                </c:pt>
                <c:pt idx="37">
                  <c:v>389</c:v>
                </c:pt>
                <c:pt idx="38">
                  <c:v>456</c:v>
                </c:pt>
                <c:pt idx="39">
                  <c:v>298</c:v>
                </c:pt>
                <c:pt idx="40">
                  <c:v>130</c:v>
                </c:pt>
                <c:pt idx="41">
                  <c:v>87</c:v>
                </c:pt>
                <c:pt idx="42">
                  <c:v>54</c:v>
                </c:pt>
                <c:pt idx="43">
                  <c:v>28</c:v>
                </c:pt>
                <c:pt idx="44">
                  <c:v>94</c:v>
                </c:pt>
                <c:pt idx="45">
                  <c:v>99</c:v>
                </c:pt>
                <c:pt idx="46">
                  <c:v>68</c:v>
                </c:pt>
                <c:pt idx="47">
                  <c:v>30</c:v>
                </c:pt>
                <c:pt idx="48">
                  <c:v>35</c:v>
                </c:pt>
                <c:pt idx="49">
                  <c:v>32</c:v>
                </c:pt>
                <c:pt idx="50">
                  <c:v>34</c:v>
                </c:pt>
                <c:pt idx="51">
                  <c:v>39</c:v>
                </c:pt>
                <c:pt idx="52">
                  <c:v>31</c:v>
                </c:pt>
                <c:pt idx="53">
                  <c:v>71</c:v>
                </c:pt>
                <c:pt idx="54">
                  <c:v>41</c:v>
                </c:pt>
                <c:pt idx="55">
                  <c:v>41</c:v>
                </c:pt>
                <c:pt idx="56">
                  <c:v>20</c:v>
                </c:pt>
                <c:pt idx="57">
                  <c:v>25</c:v>
                </c:pt>
                <c:pt idx="58">
                  <c:v>35</c:v>
                </c:pt>
                <c:pt idx="59">
                  <c:v>53</c:v>
                </c:pt>
                <c:pt idx="60">
                  <c:v>26</c:v>
                </c:pt>
                <c:pt idx="61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C6-435B-9E4C-2D6FC665D06B}"/>
            </c:ext>
          </c:extLst>
        </c:ser>
        <c:ser>
          <c:idx val="1"/>
          <c:order val="1"/>
          <c:tx>
            <c:strRef>
              <c:f>TreatyComparison!$DH$3</c:f>
              <c:strCache>
                <c:ptCount val="1"/>
                <c:pt idx="0">
                  <c:v>Treaty 7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TreatyComparison!$DF$4:$DF$65</c:f>
              <c:strCache>
                <c:ptCount val="62"/>
                <c:pt idx="0">
                  <c:v>12 Apr 2020</c:v>
                </c:pt>
                <c:pt idx="1">
                  <c:v>19 Apr 2020</c:v>
                </c:pt>
                <c:pt idx="2">
                  <c:v>26 Apr 2020</c:v>
                </c:pt>
                <c:pt idx="3">
                  <c:v>3 May 2020</c:v>
                </c:pt>
                <c:pt idx="4">
                  <c:v>10 May 2020</c:v>
                </c:pt>
                <c:pt idx="5">
                  <c:v>17 May 2020</c:v>
                </c:pt>
                <c:pt idx="6">
                  <c:v>24 May 2020</c:v>
                </c:pt>
                <c:pt idx="7">
                  <c:v>31 May 2020</c:v>
                </c:pt>
                <c:pt idx="8">
                  <c:v>7 Jun 2020</c:v>
                </c:pt>
                <c:pt idx="9">
                  <c:v>14 Jun 2020</c:v>
                </c:pt>
                <c:pt idx="10">
                  <c:v>21 Jun 2020</c:v>
                </c:pt>
                <c:pt idx="11">
                  <c:v>28 Jun 2020</c:v>
                </c:pt>
                <c:pt idx="12">
                  <c:v>5 Jul 2020</c:v>
                </c:pt>
                <c:pt idx="13">
                  <c:v>12 Jun 2020</c:v>
                </c:pt>
                <c:pt idx="14">
                  <c:v>19 Jun 2020</c:v>
                </c:pt>
                <c:pt idx="15">
                  <c:v>26 Jun 2020</c:v>
                </c:pt>
                <c:pt idx="16">
                  <c:v>2 Aug 2020</c:v>
                </c:pt>
                <c:pt idx="17">
                  <c:v>9 Aug 2020</c:v>
                </c:pt>
                <c:pt idx="18">
                  <c:v>16 Aug 2020</c:v>
                </c:pt>
                <c:pt idx="19">
                  <c:v>23 Aug 2020</c:v>
                </c:pt>
                <c:pt idx="20">
                  <c:v>30 Aug 2020</c:v>
                </c:pt>
                <c:pt idx="21">
                  <c:v>6 Sep 2020</c:v>
                </c:pt>
                <c:pt idx="22">
                  <c:v>13 Sep 2020</c:v>
                </c:pt>
                <c:pt idx="23">
                  <c:v>20 Sep 2020</c:v>
                </c:pt>
                <c:pt idx="24">
                  <c:v>27 Sep 2020</c:v>
                </c:pt>
                <c:pt idx="25">
                  <c:v>4 Oct 2020</c:v>
                </c:pt>
                <c:pt idx="26">
                  <c:v>11 Oct 2020</c:v>
                </c:pt>
                <c:pt idx="27">
                  <c:v>18 Oct 2020</c:v>
                </c:pt>
                <c:pt idx="28">
                  <c:v>25 Oct 2020</c:v>
                </c:pt>
                <c:pt idx="29">
                  <c:v>1 Nov 2020</c:v>
                </c:pt>
                <c:pt idx="30">
                  <c:v>8 Nov 2020</c:v>
                </c:pt>
                <c:pt idx="31">
                  <c:v>15 Nov 2020</c:v>
                </c:pt>
                <c:pt idx="32">
                  <c:v>22 Nov 2020</c:v>
                </c:pt>
                <c:pt idx="33">
                  <c:v>29 Nov 2020</c:v>
                </c:pt>
                <c:pt idx="34">
                  <c:v>6 Dec 2020</c:v>
                </c:pt>
                <c:pt idx="35">
                  <c:v>13 Dec 2020</c:v>
                </c:pt>
                <c:pt idx="36">
                  <c:v>20 Dec 2020</c:v>
                </c:pt>
                <c:pt idx="37">
                  <c:v>27 Dec 2020</c:v>
                </c:pt>
                <c:pt idx="38">
                  <c:v>3 Jan 2021</c:v>
                </c:pt>
                <c:pt idx="39">
                  <c:v>10 Jan 2021</c:v>
                </c:pt>
                <c:pt idx="40">
                  <c:v>17 Jan 2021</c:v>
                </c:pt>
                <c:pt idx="41">
                  <c:v>24 Jan 2021</c:v>
                </c:pt>
                <c:pt idx="42">
                  <c:v>31 Jan 2021</c:v>
                </c:pt>
                <c:pt idx="43">
                  <c:v>7 Feb 2021</c:v>
                </c:pt>
                <c:pt idx="44">
                  <c:v>14 Feb 2021</c:v>
                </c:pt>
                <c:pt idx="45">
                  <c:v>21 Feb 2021</c:v>
                </c:pt>
                <c:pt idx="46">
                  <c:v>28 Feb 2021</c:v>
                </c:pt>
                <c:pt idx="47">
                  <c:v>7 Mar 2021</c:v>
                </c:pt>
                <c:pt idx="48">
                  <c:v>14 Mar 2021</c:v>
                </c:pt>
                <c:pt idx="49">
                  <c:v>21 Mar 2021</c:v>
                </c:pt>
                <c:pt idx="50">
                  <c:v>28 Mar 2021</c:v>
                </c:pt>
                <c:pt idx="51">
                  <c:v>4 Apr 2021</c:v>
                </c:pt>
                <c:pt idx="52">
                  <c:v>11 Apr 2021</c:v>
                </c:pt>
                <c:pt idx="53">
                  <c:v>18 Apr 2021</c:v>
                </c:pt>
                <c:pt idx="54">
                  <c:v>25 Apr 2021</c:v>
                </c:pt>
                <c:pt idx="55">
                  <c:v>2 May 2021</c:v>
                </c:pt>
                <c:pt idx="56">
                  <c:v>9 May 2021</c:v>
                </c:pt>
                <c:pt idx="57">
                  <c:v>16 May 2021</c:v>
                </c:pt>
                <c:pt idx="58">
                  <c:v>23 May 2021</c:v>
                </c:pt>
                <c:pt idx="59">
                  <c:v>30 May 2021</c:v>
                </c:pt>
                <c:pt idx="60">
                  <c:v>^6 June 2021</c:v>
                </c:pt>
                <c:pt idx="61">
                  <c:v>^13 June 2021</c:v>
                </c:pt>
              </c:strCache>
            </c:strRef>
          </c:cat>
          <c:val>
            <c:numRef>
              <c:f>TreatyComparison!$DH$4:$DH$65</c:f>
              <c:numCache>
                <c:formatCode>General</c:formatCode>
                <c:ptCount val="62"/>
                <c:pt idx="0">
                  <c:v>2</c:v>
                </c:pt>
                <c:pt idx="1">
                  <c:v>15</c:v>
                </c:pt>
                <c:pt idx="2">
                  <c:v>5</c:v>
                </c:pt>
                <c:pt idx="3">
                  <c:v>4</c:v>
                </c:pt>
                <c:pt idx="4">
                  <c:v>8</c:v>
                </c:pt>
                <c:pt idx="5">
                  <c:v>2</c:v>
                </c:pt>
                <c:pt idx="6">
                  <c:v>1</c:v>
                </c:pt>
                <c:pt idx="7">
                  <c:v>13</c:v>
                </c:pt>
                <c:pt idx="8">
                  <c:v>10</c:v>
                </c:pt>
                <c:pt idx="9">
                  <c:v>3</c:v>
                </c:pt>
                <c:pt idx="10">
                  <c:v>6</c:v>
                </c:pt>
                <c:pt idx="11">
                  <c:v>12</c:v>
                </c:pt>
                <c:pt idx="12">
                  <c:v>11</c:v>
                </c:pt>
                <c:pt idx="13">
                  <c:v>4</c:v>
                </c:pt>
                <c:pt idx="14">
                  <c:v>5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3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4</c:v>
                </c:pt>
                <c:pt idx="25">
                  <c:v>2</c:v>
                </c:pt>
                <c:pt idx="26">
                  <c:v>1</c:v>
                </c:pt>
                <c:pt idx="27">
                  <c:v>5</c:v>
                </c:pt>
                <c:pt idx="28">
                  <c:v>20</c:v>
                </c:pt>
                <c:pt idx="29">
                  <c:v>69</c:v>
                </c:pt>
                <c:pt idx="30">
                  <c:v>96</c:v>
                </c:pt>
                <c:pt idx="31">
                  <c:v>67</c:v>
                </c:pt>
                <c:pt idx="32">
                  <c:v>55</c:v>
                </c:pt>
                <c:pt idx="33">
                  <c:v>54</c:v>
                </c:pt>
                <c:pt idx="34">
                  <c:v>70</c:v>
                </c:pt>
                <c:pt idx="35">
                  <c:v>74</c:v>
                </c:pt>
                <c:pt idx="36">
                  <c:v>42</c:v>
                </c:pt>
                <c:pt idx="37">
                  <c:v>69</c:v>
                </c:pt>
                <c:pt idx="38">
                  <c:v>165</c:v>
                </c:pt>
                <c:pt idx="39">
                  <c:v>284</c:v>
                </c:pt>
                <c:pt idx="40">
                  <c:v>156</c:v>
                </c:pt>
                <c:pt idx="41">
                  <c:v>71</c:v>
                </c:pt>
                <c:pt idx="42">
                  <c:v>64</c:v>
                </c:pt>
                <c:pt idx="43">
                  <c:v>63</c:v>
                </c:pt>
                <c:pt idx="44">
                  <c:v>76</c:v>
                </c:pt>
                <c:pt idx="45">
                  <c:v>57</c:v>
                </c:pt>
                <c:pt idx="46">
                  <c:v>18</c:v>
                </c:pt>
                <c:pt idx="47">
                  <c:v>57</c:v>
                </c:pt>
                <c:pt idx="48">
                  <c:v>40</c:v>
                </c:pt>
                <c:pt idx="49">
                  <c:v>27</c:v>
                </c:pt>
                <c:pt idx="50">
                  <c:v>34</c:v>
                </c:pt>
                <c:pt idx="51">
                  <c:v>48</c:v>
                </c:pt>
                <c:pt idx="52">
                  <c:v>48</c:v>
                </c:pt>
                <c:pt idx="53">
                  <c:v>22</c:v>
                </c:pt>
                <c:pt idx="54">
                  <c:v>49</c:v>
                </c:pt>
                <c:pt idx="55">
                  <c:v>88</c:v>
                </c:pt>
                <c:pt idx="56">
                  <c:v>48</c:v>
                </c:pt>
                <c:pt idx="57">
                  <c:v>32</c:v>
                </c:pt>
                <c:pt idx="58">
                  <c:v>18</c:v>
                </c:pt>
                <c:pt idx="59">
                  <c:v>29</c:v>
                </c:pt>
                <c:pt idx="60">
                  <c:v>64</c:v>
                </c:pt>
                <c:pt idx="61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C6-435B-9E4C-2D6FC665D06B}"/>
            </c:ext>
          </c:extLst>
        </c:ser>
        <c:ser>
          <c:idx val="2"/>
          <c:order val="2"/>
          <c:tx>
            <c:strRef>
              <c:f>TreatyComparison!$DI$3</c:f>
              <c:strCache>
                <c:ptCount val="1"/>
                <c:pt idx="0">
                  <c:v>Treaty 8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TreatyComparison!$DF$4:$DF$65</c:f>
              <c:strCache>
                <c:ptCount val="62"/>
                <c:pt idx="0">
                  <c:v>12 Apr 2020</c:v>
                </c:pt>
                <c:pt idx="1">
                  <c:v>19 Apr 2020</c:v>
                </c:pt>
                <c:pt idx="2">
                  <c:v>26 Apr 2020</c:v>
                </c:pt>
                <c:pt idx="3">
                  <c:v>3 May 2020</c:v>
                </c:pt>
                <c:pt idx="4">
                  <c:v>10 May 2020</c:v>
                </c:pt>
                <c:pt idx="5">
                  <c:v>17 May 2020</c:v>
                </c:pt>
                <c:pt idx="6">
                  <c:v>24 May 2020</c:v>
                </c:pt>
                <c:pt idx="7">
                  <c:v>31 May 2020</c:v>
                </c:pt>
                <c:pt idx="8">
                  <c:v>7 Jun 2020</c:v>
                </c:pt>
                <c:pt idx="9">
                  <c:v>14 Jun 2020</c:v>
                </c:pt>
                <c:pt idx="10">
                  <c:v>21 Jun 2020</c:v>
                </c:pt>
                <c:pt idx="11">
                  <c:v>28 Jun 2020</c:v>
                </c:pt>
                <c:pt idx="12">
                  <c:v>5 Jul 2020</c:v>
                </c:pt>
                <c:pt idx="13">
                  <c:v>12 Jun 2020</c:v>
                </c:pt>
                <c:pt idx="14">
                  <c:v>19 Jun 2020</c:v>
                </c:pt>
                <c:pt idx="15">
                  <c:v>26 Jun 2020</c:v>
                </c:pt>
                <c:pt idx="16">
                  <c:v>2 Aug 2020</c:v>
                </c:pt>
                <c:pt idx="17">
                  <c:v>9 Aug 2020</c:v>
                </c:pt>
                <c:pt idx="18">
                  <c:v>16 Aug 2020</c:v>
                </c:pt>
                <c:pt idx="19">
                  <c:v>23 Aug 2020</c:v>
                </c:pt>
                <c:pt idx="20">
                  <c:v>30 Aug 2020</c:v>
                </c:pt>
                <c:pt idx="21">
                  <c:v>6 Sep 2020</c:v>
                </c:pt>
                <c:pt idx="22">
                  <c:v>13 Sep 2020</c:v>
                </c:pt>
                <c:pt idx="23">
                  <c:v>20 Sep 2020</c:v>
                </c:pt>
                <c:pt idx="24">
                  <c:v>27 Sep 2020</c:v>
                </c:pt>
                <c:pt idx="25">
                  <c:v>4 Oct 2020</c:v>
                </c:pt>
                <c:pt idx="26">
                  <c:v>11 Oct 2020</c:v>
                </c:pt>
                <c:pt idx="27">
                  <c:v>18 Oct 2020</c:v>
                </c:pt>
                <c:pt idx="28">
                  <c:v>25 Oct 2020</c:v>
                </c:pt>
                <c:pt idx="29">
                  <c:v>1 Nov 2020</c:v>
                </c:pt>
                <c:pt idx="30">
                  <c:v>8 Nov 2020</c:v>
                </c:pt>
                <c:pt idx="31">
                  <c:v>15 Nov 2020</c:v>
                </c:pt>
                <c:pt idx="32">
                  <c:v>22 Nov 2020</c:v>
                </c:pt>
                <c:pt idx="33">
                  <c:v>29 Nov 2020</c:v>
                </c:pt>
                <c:pt idx="34">
                  <c:v>6 Dec 2020</c:v>
                </c:pt>
                <c:pt idx="35">
                  <c:v>13 Dec 2020</c:v>
                </c:pt>
                <c:pt idx="36">
                  <c:v>20 Dec 2020</c:v>
                </c:pt>
                <c:pt idx="37">
                  <c:v>27 Dec 2020</c:v>
                </c:pt>
                <c:pt idx="38">
                  <c:v>3 Jan 2021</c:v>
                </c:pt>
                <c:pt idx="39">
                  <c:v>10 Jan 2021</c:v>
                </c:pt>
                <c:pt idx="40">
                  <c:v>17 Jan 2021</c:v>
                </c:pt>
                <c:pt idx="41">
                  <c:v>24 Jan 2021</c:v>
                </c:pt>
                <c:pt idx="42">
                  <c:v>31 Jan 2021</c:v>
                </c:pt>
                <c:pt idx="43">
                  <c:v>7 Feb 2021</c:v>
                </c:pt>
                <c:pt idx="44">
                  <c:v>14 Feb 2021</c:v>
                </c:pt>
                <c:pt idx="45">
                  <c:v>21 Feb 2021</c:v>
                </c:pt>
                <c:pt idx="46">
                  <c:v>28 Feb 2021</c:v>
                </c:pt>
                <c:pt idx="47">
                  <c:v>7 Mar 2021</c:v>
                </c:pt>
                <c:pt idx="48">
                  <c:v>14 Mar 2021</c:v>
                </c:pt>
                <c:pt idx="49">
                  <c:v>21 Mar 2021</c:v>
                </c:pt>
                <c:pt idx="50">
                  <c:v>28 Mar 2021</c:v>
                </c:pt>
                <c:pt idx="51">
                  <c:v>4 Apr 2021</c:v>
                </c:pt>
                <c:pt idx="52">
                  <c:v>11 Apr 2021</c:v>
                </c:pt>
                <c:pt idx="53">
                  <c:v>18 Apr 2021</c:v>
                </c:pt>
                <c:pt idx="54">
                  <c:v>25 Apr 2021</c:v>
                </c:pt>
                <c:pt idx="55">
                  <c:v>2 May 2021</c:v>
                </c:pt>
                <c:pt idx="56">
                  <c:v>9 May 2021</c:v>
                </c:pt>
                <c:pt idx="57">
                  <c:v>16 May 2021</c:v>
                </c:pt>
                <c:pt idx="58">
                  <c:v>23 May 2021</c:v>
                </c:pt>
                <c:pt idx="59">
                  <c:v>30 May 2021</c:v>
                </c:pt>
                <c:pt idx="60">
                  <c:v>^6 June 2021</c:v>
                </c:pt>
                <c:pt idx="61">
                  <c:v>^13 June 2021</c:v>
                </c:pt>
              </c:strCache>
            </c:strRef>
          </c:cat>
          <c:val>
            <c:numRef>
              <c:f>TreatyComparison!$DI$4:$DI$65</c:f>
              <c:numCache>
                <c:formatCode>General</c:formatCode>
                <c:ptCount val="62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3</c:v>
                </c:pt>
                <c:pt idx="9">
                  <c:v>1</c:v>
                </c:pt>
                <c:pt idx="10">
                  <c:v>16</c:v>
                </c:pt>
                <c:pt idx="11">
                  <c:v>11</c:v>
                </c:pt>
                <c:pt idx="12">
                  <c:v>3</c:v>
                </c:pt>
                <c:pt idx="13">
                  <c:v>3</c:v>
                </c:pt>
                <c:pt idx="14">
                  <c:v>5</c:v>
                </c:pt>
                <c:pt idx="15">
                  <c:v>3</c:v>
                </c:pt>
                <c:pt idx="16">
                  <c:v>4</c:v>
                </c:pt>
                <c:pt idx="17">
                  <c:v>0</c:v>
                </c:pt>
                <c:pt idx="18">
                  <c:v>6</c:v>
                </c:pt>
                <c:pt idx="19">
                  <c:v>4</c:v>
                </c:pt>
                <c:pt idx="20">
                  <c:v>22</c:v>
                </c:pt>
                <c:pt idx="21">
                  <c:v>17</c:v>
                </c:pt>
                <c:pt idx="22">
                  <c:v>18</c:v>
                </c:pt>
                <c:pt idx="23">
                  <c:v>12</c:v>
                </c:pt>
                <c:pt idx="24">
                  <c:v>0</c:v>
                </c:pt>
                <c:pt idx="25">
                  <c:v>6</c:v>
                </c:pt>
                <c:pt idx="26">
                  <c:v>9</c:v>
                </c:pt>
                <c:pt idx="27">
                  <c:v>4</c:v>
                </c:pt>
                <c:pt idx="28">
                  <c:v>6</c:v>
                </c:pt>
                <c:pt idx="29">
                  <c:v>8</c:v>
                </c:pt>
                <c:pt idx="30">
                  <c:v>7</c:v>
                </c:pt>
                <c:pt idx="31">
                  <c:v>10</c:v>
                </c:pt>
                <c:pt idx="32">
                  <c:v>11</c:v>
                </c:pt>
                <c:pt idx="33">
                  <c:v>29</c:v>
                </c:pt>
                <c:pt idx="34">
                  <c:v>51</c:v>
                </c:pt>
                <c:pt idx="35">
                  <c:v>51</c:v>
                </c:pt>
                <c:pt idx="36">
                  <c:v>51</c:v>
                </c:pt>
                <c:pt idx="37">
                  <c:v>138</c:v>
                </c:pt>
                <c:pt idx="38">
                  <c:v>158</c:v>
                </c:pt>
                <c:pt idx="39">
                  <c:v>117</c:v>
                </c:pt>
                <c:pt idx="40">
                  <c:v>72</c:v>
                </c:pt>
                <c:pt idx="41">
                  <c:v>66</c:v>
                </c:pt>
                <c:pt idx="42">
                  <c:v>66</c:v>
                </c:pt>
                <c:pt idx="43">
                  <c:v>66</c:v>
                </c:pt>
                <c:pt idx="44">
                  <c:v>194</c:v>
                </c:pt>
                <c:pt idx="45">
                  <c:v>147</c:v>
                </c:pt>
                <c:pt idx="46">
                  <c:v>136</c:v>
                </c:pt>
                <c:pt idx="47">
                  <c:v>128</c:v>
                </c:pt>
                <c:pt idx="48">
                  <c:v>100</c:v>
                </c:pt>
                <c:pt idx="49">
                  <c:v>67</c:v>
                </c:pt>
                <c:pt idx="50">
                  <c:v>21</c:v>
                </c:pt>
                <c:pt idx="51">
                  <c:v>22</c:v>
                </c:pt>
                <c:pt idx="52">
                  <c:v>67</c:v>
                </c:pt>
                <c:pt idx="53">
                  <c:v>39</c:v>
                </c:pt>
                <c:pt idx="54">
                  <c:v>85</c:v>
                </c:pt>
                <c:pt idx="55">
                  <c:v>104</c:v>
                </c:pt>
                <c:pt idx="56">
                  <c:v>72</c:v>
                </c:pt>
                <c:pt idx="57">
                  <c:v>14</c:v>
                </c:pt>
                <c:pt idx="58">
                  <c:v>25</c:v>
                </c:pt>
                <c:pt idx="59">
                  <c:v>20</c:v>
                </c:pt>
                <c:pt idx="60">
                  <c:v>66</c:v>
                </c:pt>
                <c:pt idx="61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C6-435B-9E4C-2D6FC665D06B}"/>
            </c:ext>
          </c:extLst>
        </c:ser>
        <c:ser>
          <c:idx val="3"/>
          <c:order val="3"/>
          <c:tx>
            <c:strRef>
              <c:f>TreatyComparison!$DJ$3</c:f>
              <c:strCache>
                <c:ptCount val="1"/>
                <c:pt idx="0">
                  <c:v>First Nations Communities (on Reserve)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TreatyComparison!$DF$4:$DF$65</c:f>
              <c:strCache>
                <c:ptCount val="62"/>
                <c:pt idx="0">
                  <c:v>12 Apr 2020</c:v>
                </c:pt>
                <c:pt idx="1">
                  <c:v>19 Apr 2020</c:v>
                </c:pt>
                <c:pt idx="2">
                  <c:v>26 Apr 2020</c:v>
                </c:pt>
                <c:pt idx="3">
                  <c:v>3 May 2020</c:v>
                </c:pt>
                <c:pt idx="4">
                  <c:v>10 May 2020</c:v>
                </c:pt>
                <c:pt idx="5">
                  <c:v>17 May 2020</c:v>
                </c:pt>
                <c:pt idx="6">
                  <c:v>24 May 2020</c:v>
                </c:pt>
                <c:pt idx="7">
                  <c:v>31 May 2020</c:v>
                </c:pt>
                <c:pt idx="8">
                  <c:v>7 Jun 2020</c:v>
                </c:pt>
                <c:pt idx="9">
                  <c:v>14 Jun 2020</c:v>
                </c:pt>
                <c:pt idx="10">
                  <c:v>21 Jun 2020</c:v>
                </c:pt>
                <c:pt idx="11">
                  <c:v>28 Jun 2020</c:v>
                </c:pt>
                <c:pt idx="12">
                  <c:v>5 Jul 2020</c:v>
                </c:pt>
                <c:pt idx="13">
                  <c:v>12 Jun 2020</c:v>
                </c:pt>
                <c:pt idx="14">
                  <c:v>19 Jun 2020</c:v>
                </c:pt>
                <c:pt idx="15">
                  <c:v>26 Jun 2020</c:v>
                </c:pt>
                <c:pt idx="16">
                  <c:v>2 Aug 2020</c:v>
                </c:pt>
                <c:pt idx="17">
                  <c:v>9 Aug 2020</c:v>
                </c:pt>
                <c:pt idx="18">
                  <c:v>16 Aug 2020</c:v>
                </c:pt>
                <c:pt idx="19">
                  <c:v>23 Aug 2020</c:v>
                </c:pt>
                <c:pt idx="20">
                  <c:v>30 Aug 2020</c:v>
                </c:pt>
                <c:pt idx="21">
                  <c:v>6 Sep 2020</c:v>
                </c:pt>
                <c:pt idx="22">
                  <c:v>13 Sep 2020</c:v>
                </c:pt>
                <c:pt idx="23">
                  <c:v>20 Sep 2020</c:v>
                </c:pt>
                <c:pt idx="24">
                  <c:v>27 Sep 2020</c:v>
                </c:pt>
                <c:pt idx="25">
                  <c:v>4 Oct 2020</c:v>
                </c:pt>
                <c:pt idx="26">
                  <c:v>11 Oct 2020</c:v>
                </c:pt>
                <c:pt idx="27">
                  <c:v>18 Oct 2020</c:v>
                </c:pt>
                <c:pt idx="28">
                  <c:v>25 Oct 2020</c:v>
                </c:pt>
                <c:pt idx="29">
                  <c:v>1 Nov 2020</c:v>
                </c:pt>
                <c:pt idx="30">
                  <c:v>8 Nov 2020</c:v>
                </c:pt>
                <c:pt idx="31">
                  <c:v>15 Nov 2020</c:v>
                </c:pt>
                <c:pt idx="32">
                  <c:v>22 Nov 2020</c:v>
                </c:pt>
                <c:pt idx="33">
                  <c:v>29 Nov 2020</c:v>
                </c:pt>
                <c:pt idx="34">
                  <c:v>6 Dec 2020</c:v>
                </c:pt>
                <c:pt idx="35">
                  <c:v>13 Dec 2020</c:v>
                </c:pt>
                <c:pt idx="36">
                  <c:v>20 Dec 2020</c:v>
                </c:pt>
                <c:pt idx="37">
                  <c:v>27 Dec 2020</c:v>
                </c:pt>
                <c:pt idx="38">
                  <c:v>3 Jan 2021</c:v>
                </c:pt>
                <c:pt idx="39">
                  <c:v>10 Jan 2021</c:v>
                </c:pt>
                <c:pt idx="40">
                  <c:v>17 Jan 2021</c:v>
                </c:pt>
                <c:pt idx="41">
                  <c:v>24 Jan 2021</c:v>
                </c:pt>
                <c:pt idx="42">
                  <c:v>31 Jan 2021</c:v>
                </c:pt>
                <c:pt idx="43">
                  <c:v>7 Feb 2021</c:v>
                </c:pt>
                <c:pt idx="44">
                  <c:v>14 Feb 2021</c:v>
                </c:pt>
                <c:pt idx="45">
                  <c:v>21 Feb 2021</c:v>
                </c:pt>
                <c:pt idx="46">
                  <c:v>28 Feb 2021</c:v>
                </c:pt>
                <c:pt idx="47">
                  <c:v>7 Mar 2021</c:v>
                </c:pt>
                <c:pt idx="48">
                  <c:v>14 Mar 2021</c:v>
                </c:pt>
                <c:pt idx="49">
                  <c:v>21 Mar 2021</c:v>
                </c:pt>
                <c:pt idx="50">
                  <c:v>28 Mar 2021</c:v>
                </c:pt>
                <c:pt idx="51">
                  <c:v>4 Apr 2021</c:v>
                </c:pt>
                <c:pt idx="52">
                  <c:v>11 Apr 2021</c:v>
                </c:pt>
                <c:pt idx="53">
                  <c:v>18 Apr 2021</c:v>
                </c:pt>
                <c:pt idx="54">
                  <c:v>25 Apr 2021</c:v>
                </c:pt>
                <c:pt idx="55">
                  <c:v>2 May 2021</c:v>
                </c:pt>
                <c:pt idx="56">
                  <c:v>9 May 2021</c:v>
                </c:pt>
                <c:pt idx="57">
                  <c:v>16 May 2021</c:v>
                </c:pt>
                <c:pt idx="58">
                  <c:v>23 May 2021</c:v>
                </c:pt>
                <c:pt idx="59">
                  <c:v>30 May 2021</c:v>
                </c:pt>
                <c:pt idx="60">
                  <c:v>^6 June 2021</c:v>
                </c:pt>
                <c:pt idx="61">
                  <c:v>^13 June 2021</c:v>
                </c:pt>
              </c:strCache>
            </c:strRef>
          </c:cat>
          <c:val>
            <c:numRef>
              <c:f>TreatyComparison!$DJ$4:$DJ$65</c:f>
              <c:numCache>
                <c:formatCode>General</c:formatCode>
                <c:ptCount val="62"/>
                <c:pt idx="0">
                  <c:v>3</c:v>
                </c:pt>
                <c:pt idx="1">
                  <c:v>16</c:v>
                </c:pt>
                <c:pt idx="2">
                  <c:v>7</c:v>
                </c:pt>
                <c:pt idx="3">
                  <c:v>5</c:v>
                </c:pt>
                <c:pt idx="4">
                  <c:v>8</c:v>
                </c:pt>
                <c:pt idx="5">
                  <c:v>2</c:v>
                </c:pt>
                <c:pt idx="6">
                  <c:v>1</c:v>
                </c:pt>
                <c:pt idx="7">
                  <c:v>15</c:v>
                </c:pt>
                <c:pt idx="8">
                  <c:v>13</c:v>
                </c:pt>
                <c:pt idx="9">
                  <c:v>4</c:v>
                </c:pt>
                <c:pt idx="10">
                  <c:v>22</c:v>
                </c:pt>
                <c:pt idx="11">
                  <c:v>23</c:v>
                </c:pt>
                <c:pt idx="12">
                  <c:v>15</c:v>
                </c:pt>
                <c:pt idx="13">
                  <c:v>9</c:v>
                </c:pt>
                <c:pt idx="14">
                  <c:v>10</c:v>
                </c:pt>
                <c:pt idx="15">
                  <c:v>4</c:v>
                </c:pt>
                <c:pt idx="16">
                  <c:v>4</c:v>
                </c:pt>
                <c:pt idx="17">
                  <c:v>0</c:v>
                </c:pt>
                <c:pt idx="18">
                  <c:v>9</c:v>
                </c:pt>
                <c:pt idx="19">
                  <c:v>9</c:v>
                </c:pt>
                <c:pt idx="20">
                  <c:v>26</c:v>
                </c:pt>
                <c:pt idx="21">
                  <c:v>29</c:v>
                </c:pt>
                <c:pt idx="22">
                  <c:v>42</c:v>
                </c:pt>
                <c:pt idx="23">
                  <c:v>17</c:v>
                </c:pt>
                <c:pt idx="24">
                  <c:v>21</c:v>
                </c:pt>
                <c:pt idx="25">
                  <c:v>46</c:v>
                </c:pt>
                <c:pt idx="26">
                  <c:v>43</c:v>
                </c:pt>
                <c:pt idx="27">
                  <c:v>36</c:v>
                </c:pt>
                <c:pt idx="28">
                  <c:v>64</c:v>
                </c:pt>
                <c:pt idx="29">
                  <c:v>167</c:v>
                </c:pt>
                <c:pt idx="30">
                  <c:v>239</c:v>
                </c:pt>
                <c:pt idx="31">
                  <c:v>272</c:v>
                </c:pt>
                <c:pt idx="32">
                  <c:v>229</c:v>
                </c:pt>
                <c:pt idx="33">
                  <c:v>314</c:v>
                </c:pt>
                <c:pt idx="34">
                  <c:v>343</c:v>
                </c:pt>
                <c:pt idx="35">
                  <c:v>475</c:v>
                </c:pt>
                <c:pt idx="36">
                  <c:v>387</c:v>
                </c:pt>
                <c:pt idx="37">
                  <c:v>596</c:v>
                </c:pt>
                <c:pt idx="38">
                  <c:v>779</c:v>
                </c:pt>
                <c:pt idx="39">
                  <c:v>699</c:v>
                </c:pt>
                <c:pt idx="40">
                  <c:v>358</c:v>
                </c:pt>
                <c:pt idx="41">
                  <c:v>224</c:v>
                </c:pt>
                <c:pt idx="42">
                  <c:v>184</c:v>
                </c:pt>
                <c:pt idx="43">
                  <c:v>157</c:v>
                </c:pt>
                <c:pt idx="44">
                  <c:v>364</c:v>
                </c:pt>
                <c:pt idx="45">
                  <c:v>303</c:v>
                </c:pt>
                <c:pt idx="46">
                  <c:v>222</c:v>
                </c:pt>
                <c:pt idx="47">
                  <c:v>215</c:v>
                </c:pt>
                <c:pt idx="48">
                  <c:v>175</c:v>
                </c:pt>
                <c:pt idx="49">
                  <c:v>126</c:v>
                </c:pt>
                <c:pt idx="50">
                  <c:v>89</c:v>
                </c:pt>
                <c:pt idx="51">
                  <c:v>109</c:v>
                </c:pt>
                <c:pt idx="52">
                  <c:v>146</c:v>
                </c:pt>
                <c:pt idx="53">
                  <c:v>132</c:v>
                </c:pt>
                <c:pt idx="54">
                  <c:v>175</c:v>
                </c:pt>
                <c:pt idx="55">
                  <c:v>233</c:v>
                </c:pt>
                <c:pt idx="56">
                  <c:v>140</c:v>
                </c:pt>
                <c:pt idx="57">
                  <c:v>71</c:v>
                </c:pt>
                <c:pt idx="58">
                  <c:v>78</c:v>
                </c:pt>
                <c:pt idx="59">
                  <c:v>102</c:v>
                </c:pt>
                <c:pt idx="60">
                  <c:v>156</c:v>
                </c:pt>
                <c:pt idx="61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1C6-435B-9E4C-2D6FC665D0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7304024"/>
        <c:axId val="987303696"/>
      </c:lineChart>
      <c:catAx>
        <c:axId val="987304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b="1"/>
                  <a:t>Onset* Week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303696"/>
        <c:crosses val="autoZero"/>
        <c:auto val="1"/>
        <c:lblAlgn val="ctr"/>
        <c:lblOffset val="100"/>
        <c:noMultiLvlLbl val="0"/>
      </c:catAx>
      <c:valAx>
        <c:axId val="987303696"/>
        <c:scaling>
          <c:orientation val="minMax"/>
          <c:max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COVID-19 Cases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304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The reported number of swabs samples collected  by date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8100000000000003E-2"/>
          <c:y val="0.12803493560813131"/>
          <c:w val="0.90700116959064325"/>
          <c:h val="0.559902236234887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'Daily Reports'!$D$99</c:f>
              <c:strCache>
                <c:ptCount val="1"/>
                <c:pt idx="0">
                  <c:v>Swab samples collected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'Daily Reports'!$E$98:$BN$98</c:f>
              <c:strCache>
                <c:ptCount val="62"/>
                <c:pt idx="0">
                  <c:v>Apr 5-11</c:v>
                </c:pt>
                <c:pt idx="1">
                  <c:v>Apr 12-18</c:v>
                </c:pt>
                <c:pt idx="2">
                  <c:v>Apr 19-25</c:v>
                </c:pt>
                <c:pt idx="3">
                  <c:v>Apr 26-May 2</c:v>
                </c:pt>
                <c:pt idx="4">
                  <c:v>May 3- 9</c:v>
                </c:pt>
                <c:pt idx="5">
                  <c:v>May 10-16</c:v>
                </c:pt>
                <c:pt idx="6">
                  <c:v>May 17-23</c:v>
                </c:pt>
                <c:pt idx="7">
                  <c:v>May 24-30</c:v>
                </c:pt>
                <c:pt idx="8">
                  <c:v>May 31- Jun 6</c:v>
                </c:pt>
                <c:pt idx="9">
                  <c:v>Jun 7-13</c:v>
                </c:pt>
                <c:pt idx="10">
                  <c:v>Jun 14-20</c:v>
                </c:pt>
                <c:pt idx="11">
                  <c:v>Jun 21 -27</c:v>
                </c:pt>
                <c:pt idx="12">
                  <c:v>Jun 28 -Jul 4</c:v>
                </c:pt>
                <c:pt idx="13">
                  <c:v>Jul 5-11</c:v>
                </c:pt>
                <c:pt idx="14">
                  <c:v>Jul 12-18</c:v>
                </c:pt>
                <c:pt idx="15">
                  <c:v>Jul 19-25</c:v>
                </c:pt>
                <c:pt idx="16">
                  <c:v>Jul 26-Aug 1</c:v>
                </c:pt>
                <c:pt idx="17">
                  <c:v>Aug 2 -8</c:v>
                </c:pt>
                <c:pt idx="18">
                  <c:v>Aug 9-15</c:v>
                </c:pt>
                <c:pt idx="19">
                  <c:v>Aug 16-22</c:v>
                </c:pt>
                <c:pt idx="20">
                  <c:v>Aug 23-29</c:v>
                </c:pt>
                <c:pt idx="21">
                  <c:v>Aug 30-Sep 5</c:v>
                </c:pt>
                <c:pt idx="22">
                  <c:v>Sep 6 -12</c:v>
                </c:pt>
                <c:pt idx="23">
                  <c:v>Sep 13-19</c:v>
                </c:pt>
                <c:pt idx="24">
                  <c:v>Sep 20-26</c:v>
                </c:pt>
                <c:pt idx="25">
                  <c:v>Sep 27 - Oct 3</c:v>
                </c:pt>
                <c:pt idx="26">
                  <c:v>Oct 4-10</c:v>
                </c:pt>
                <c:pt idx="27">
                  <c:v>Oct 11-17</c:v>
                </c:pt>
                <c:pt idx="28">
                  <c:v>Oct 18-24</c:v>
                </c:pt>
                <c:pt idx="29">
                  <c:v>Oct 25-31</c:v>
                </c:pt>
                <c:pt idx="30">
                  <c:v>Nov 1-7</c:v>
                </c:pt>
                <c:pt idx="31">
                  <c:v>Nov 8-14</c:v>
                </c:pt>
                <c:pt idx="32">
                  <c:v>Nov 15-21</c:v>
                </c:pt>
                <c:pt idx="33">
                  <c:v>Nov 22-28</c:v>
                </c:pt>
                <c:pt idx="34">
                  <c:v>Nov 29-Dec 5</c:v>
                </c:pt>
                <c:pt idx="35">
                  <c:v>Dec 6- 12</c:v>
                </c:pt>
                <c:pt idx="36">
                  <c:v>Dec 13-19</c:v>
                </c:pt>
                <c:pt idx="37">
                  <c:v>Dec 20-26</c:v>
                </c:pt>
                <c:pt idx="38">
                  <c:v>Dec 27 -Jan 02</c:v>
                </c:pt>
                <c:pt idx="39">
                  <c:v>Jan 03-09</c:v>
                </c:pt>
                <c:pt idx="40">
                  <c:v>Jan 10-16</c:v>
                </c:pt>
                <c:pt idx="41">
                  <c:v>Jan 17-23</c:v>
                </c:pt>
                <c:pt idx="42">
                  <c:v>Jan 23-30</c:v>
                </c:pt>
                <c:pt idx="43">
                  <c:v>Jan 31 -Feb 6</c:v>
                </c:pt>
                <c:pt idx="44">
                  <c:v>Feb 7-13</c:v>
                </c:pt>
                <c:pt idx="45">
                  <c:v>Feb 14-20</c:v>
                </c:pt>
                <c:pt idx="46">
                  <c:v>Feb 21-27</c:v>
                </c:pt>
                <c:pt idx="47">
                  <c:v>Feb 28-Mar 6</c:v>
                </c:pt>
                <c:pt idx="48">
                  <c:v>Mar 07-13</c:v>
                </c:pt>
                <c:pt idx="49">
                  <c:v>Mar 14 -20</c:v>
                </c:pt>
                <c:pt idx="50">
                  <c:v>Mar 21-27</c:v>
                </c:pt>
                <c:pt idx="51">
                  <c:v>Mar 28-Apr 03</c:v>
                </c:pt>
                <c:pt idx="52">
                  <c:v>Apr 04-10</c:v>
                </c:pt>
                <c:pt idx="53">
                  <c:v>Apr 11-17</c:v>
                </c:pt>
                <c:pt idx="54">
                  <c:v>Apr 18-24</c:v>
                </c:pt>
                <c:pt idx="55">
                  <c:v>Apr 25 -May 01</c:v>
                </c:pt>
                <c:pt idx="56">
                  <c:v>May 2-8</c:v>
                </c:pt>
                <c:pt idx="57">
                  <c:v>May 9-15</c:v>
                </c:pt>
                <c:pt idx="58">
                  <c:v>May 16-22</c:v>
                </c:pt>
                <c:pt idx="59">
                  <c:v>^May 23-29</c:v>
                </c:pt>
                <c:pt idx="60">
                  <c:v>^May 30-June 5</c:v>
                </c:pt>
                <c:pt idx="61">
                  <c:v>^Jun 6-12</c:v>
                </c:pt>
              </c:strCache>
            </c:strRef>
          </c:cat>
          <c:val>
            <c:numRef>
              <c:f>'Daily Reports'!$E$99:$BN$99</c:f>
              <c:numCache>
                <c:formatCode>General</c:formatCode>
                <c:ptCount val="62"/>
                <c:pt idx="0">
                  <c:v>192</c:v>
                </c:pt>
                <c:pt idx="1">
                  <c:v>175</c:v>
                </c:pt>
                <c:pt idx="2">
                  <c:v>269</c:v>
                </c:pt>
                <c:pt idx="3">
                  <c:v>407</c:v>
                </c:pt>
                <c:pt idx="4">
                  <c:v>450</c:v>
                </c:pt>
                <c:pt idx="5">
                  <c:v>792</c:v>
                </c:pt>
                <c:pt idx="6">
                  <c:v>740</c:v>
                </c:pt>
                <c:pt idx="7">
                  <c:v>937</c:v>
                </c:pt>
                <c:pt idx="8">
                  <c:v>1064</c:v>
                </c:pt>
                <c:pt idx="9">
                  <c:v>1747</c:v>
                </c:pt>
                <c:pt idx="10">
                  <c:v>2581</c:v>
                </c:pt>
                <c:pt idx="11">
                  <c:v>1191</c:v>
                </c:pt>
                <c:pt idx="12">
                  <c:v>1599</c:v>
                </c:pt>
                <c:pt idx="13">
                  <c:v>2833</c:v>
                </c:pt>
                <c:pt idx="14">
                  <c:v>2197</c:v>
                </c:pt>
                <c:pt idx="15">
                  <c:v>2148</c:v>
                </c:pt>
                <c:pt idx="16">
                  <c:v>2253</c:v>
                </c:pt>
                <c:pt idx="17">
                  <c:v>789</c:v>
                </c:pt>
                <c:pt idx="18">
                  <c:v>1522</c:v>
                </c:pt>
                <c:pt idx="19">
                  <c:v>1313</c:v>
                </c:pt>
                <c:pt idx="20">
                  <c:v>2619</c:v>
                </c:pt>
                <c:pt idx="21">
                  <c:v>1956</c:v>
                </c:pt>
                <c:pt idx="22">
                  <c:v>1726</c:v>
                </c:pt>
                <c:pt idx="23">
                  <c:v>1808</c:v>
                </c:pt>
                <c:pt idx="24">
                  <c:v>1759</c:v>
                </c:pt>
                <c:pt idx="25">
                  <c:v>3876</c:v>
                </c:pt>
                <c:pt idx="26">
                  <c:v>3583</c:v>
                </c:pt>
                <c:pt idx="27">
                  <c:v>2165</c:v>
                </c:pt>
                <c:pt idx="28">
                  <c:v>2576</c:v>
                </c:pt>
                <c:pt idx="29">
                  <c:v>1991</c:v>
                </c:pt>
                <c:pt idx="30">
                  <c:v>3063</c:v>
                </c:pt>
                <c:pt idx="31">
                  <c:v>2056</c:v>
                </c:pt>
                <c:pt idx="32">
                  <c:v>3299</c:v>
                </c:pt>
                <c:pt idx="33">
                  <c:v>2986</c:v>
                </c:pt>
                <c:pt idx="34">
                  <c:v>2475</c:v>
                </c:pt>
                <c:pt idx="35">
                  <c:v>3454</c:v>
                </c:pt>
                <c:pt idx="36">
                  <c:v>5257</c:v>
                </c:pt>
                <c:pt idx="37">
                  <c:v>2029</c:v>
                </c:pt>
                <c:pt idx="38">
                  <c:v>2644</c:v>
                </c:pt>
                <c:pt idx="39">
                  <c:v>4090</c:v>
                </c:pt>
                <c:pt idx="40">
                  <c:v>4892</c:v>
                </c:pt>
                <c:pt idx="41">
                  <c:v>3543</c:v>
                </c:pt>
                <c:pt idx="42">
                  <c:v>2291</c:v>
                </c:pt>
                <c:pt idx="43">
                  <c:v>1890</c:v>
                </c:pt>
                <c:pt idx="44">
                  <c:v>1434</c:v>
                </c:pt>
                <c:pt idx="45">
                  <c:v>1598</c:v>
                </c:pt>
                <c:pt idx="46">
                  <c:v>2561</c:v>
                </c:pt>
                <c:pt idx="47">
                  <c:v>1606</c:v>
                </c:pt>
                <c:pt idx="48">
                  <c:v>2074</c:v>
                </c:pt>
                <c:pt idx="49">
                  <c:v>2028</c:v>
                </c:pt>
                <c:pt idx="50">
                  <c:v>1175</c:v>
                </c:pt>
                <c:pt idx="51">
                  <c:v>1878</c:v>
                </c:pt>
                <c:pt idx="52">
                  <c:v>2319</c:v>
                </c:pt>
                <c:pt idx="53">
                  <c:v>2522</c:v>
                </c:pt>
                <c:pt idx="54">
                  <c:v>2577</c:v>
                </c:pt>
                <c:pt idx="55">
                  <c:v>1631</c:v>
                </c:pt>
                <c:pt idx="56">
                  <c:v>2109</c:v>
                </c:pt>
                <c:pt idx="57">
                  <c:v>2193</c:v>
                </c:pt>
                <c:pt idx="58">
                  <c:v>832</c:v>
                </c:pt>
                <c:pt idx="59">
                  <c:v>820</c:v>
                </c:pt>
                <c:pt idx="60">
                  <c:v>827</c:v>
                </c:pt>
                <c:pt idx="61">
                  <c:v>590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85-4FBB-A387-D3F25AFA22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03043072"/>
        <c:axId val="403044992"/>
      </c:barChart>
      <c:catAx>
        <c:axId val="403043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 tested or  reported</a:t>
                </a:r>
                <a:r>
                  <a:rPr lang="en-US" baseline="0"/>
                  <a:t> to FNIHB-AB</a:t>
                </a:r>
                <a:endParaRPr lang="en-US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403044992"/>
        <c:crosses val="autoZero"/>
        <c:auto val="1"/>
        <c:lblAlgn val="ctr"/>
        <c:lblOffset val="100"/>
        <c:noMultiLvlLbl val="0"/>
      </c:catAx>
      <c:valAx>
        <c:axId val="403044992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9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chemeClr val="bg1">
                <a:lumMod val="85000"/>
              </a:schemeClr>
            </a:solidFill>
          </a:ln>
        </c:spPr>
        <c:crossAx val="403043072"/>
        <c:crosses val="autoZero"/>
        <c:crossBetween val="between"/>
        <c:majorUnit val="1000"/>
      </c:valAx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4"/>
      </a:solidFill>
      <a:prstDash val="solid"/>
      <a:miter lim="800000"/>
    </a:ln>
    <a:effectLst/>
  </c:spPr>
  <c:txPr>
    <a:bodyPr/>
    <a:lstStyle/>
    <a:p>
      <a:pPr>
        <a:defRPr sz="8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Number of people immunized by age group  and type of dose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'MOH slides'!$T$6</c:f>
              <c:strCache>
                <c:ptCount val="1"/>
                <c:pt idx="0">
                  <c:v> Dose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'MOH slides'!$S$8:$S$13</c:f>
              <c:strCache>
                <c:ptCount val="6"/>
                <c:pt idx="0">
                  <c:v>12-17 years</c:v>
                </c:pt>
                <c:pt idx="1">
                  <c:v>18- 34 years</c:v>
                </c:pt>
                <c:pt idx="2">
                  <c:v>35-49 years</c:v>
                </c:pt>
                <c:pt idx="3">
                  <c:v>50-64 years</c:v>
                </c:pt>
                <c:pt idx="4">
                  <c:v>65+ years</c:v>
                </c:pt>
                <c:pt idx="5">
                  <c:v>Unknown</c:v>
                </c:pt>
              </c:strCache>
            </c:strRef>
          </c:cat>
          <c:val>
            <c:numRef>
              <c:f>'MOH slides'!$T$8:$T$13</c:f>
              <c:numCache>
                <c:formatCode>#,##0</c:formatCode>
                <c:ptCount val="6"/>
                <c:pt idx="0">
                  <c:v>2674</c:v>
                </c:pt>
                <c:pt idx="1">
                  <c:v>9229</c:v>
                </c:pt>
                <c:pt idx="2">
                  <c:v>7739</c:v>
                </c:pt>
                <c:pt idx="3">
                  <c:v>7074</c:v>
                </c:pt>
                <c:pt idx="4">
                  <c:v>3954</c:v>
                </c:pt>
                <c:pt idx="5">
                  <c:v>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02-426A-AB71-ABC679062A41}"/>
            </c:ext>
          </c:extLst>
        </c:ser>
        <c:ser>
          <c:idx val="1"/>
          <c:order val="1"/>
          <c:tx>
            <c:strRef>
              <c:f>'MOH slides'!$U$6</c:f>
              <c:strCache>
                <c:ptCount val="1"/>
                <c:pt idx="0">
                  <c:v>Dose 2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'MOH slides'!$S$8:$S$13</c:f>
              <c:strCache>
                <c:ptCount val="6"/>
                <c:pt idx="0">
                  <c:v>12-17 years</c:v>
                </c:pt>
                <c:pt idx="1">
                  <c:v>18- 34 years</c:v>
                </c:pt>
                <c:pt idx="2">
                  <c:v>35-49 years</c:v>
                </c:pt>
                <c:pt idx="3">
                  <c:v>50-64 years</c:v>
                </c:pt>
                <c:pt idx="4">
                  <c:v>65+ years</c:v>
                </c:pt>
                <c:pt idx="5">
                  <c:v>Unknown</c:v>
                </c:pt>
              </c:strCache>
            </c:strRef>
          </c:cat>
          <c:val>
            <c:numRef>
              <c:f>'MOH slides'!$U$8:$U$13</c:f>
              <c:numCache>
                <c:formatCode>#,##0</c:formatCode>
                <c:ptCount val="6"/>
                <c:pt idx="0">
                  <c:v>507</c:v>
                </c:pt>
                <c:pt idx="1">
                  <c:v>5753</c:v>
                </c:pt>
                <c:pt idx="2">
                  <c:v>5536</c:v>
                </c:pt>
                <c:pt idx="3">
                  <c:v>5615</c:v>
                </c:pt>
                <c:pt idx="4">
                  <c:v>3496</c:v>
                </c:pt>
                <c:pt idx="5">
                  <c:v>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02-426A-AB71-ABC679062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5"/>
        <c:axId val="955216264"/>
        <c:axId val="955219216"/>
      </c:barChart>
      <c:catAx>
        <c:axId val="9552162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 group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5219216"/>
        <c:crosses val="autoZero"/>
        <c:auto val="1"/>
        <c:lblAlgn val="ctr"/>
        <c:lblOffset val="100"/>
        <c:noMultiLvlLbl val="0"/>
      </c:catAx>
      <c:valAx>
        <c:axId val="95521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people immunized</a:t>
                </a:r>
              </a:p>
            </c:rich>
          </c:tx>
          <c:layout>
            <c:manualLayout>
              <c:xMode val="edge"/>
              <c:yMode val="edge"/>
              <c:x val="2.8222222222222221E-2"/>
              <c:y val="0.245625546806649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5216264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Proportion of population immunized by age group  and type of dose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'MOH slides'!$W$6</c:f>
              <c:strCache>
                <c:ptCount val="1"/>
                <c:pt idx="0">
                  <c:v>Dose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'MOH slides'!$S$8:$S$12</c:f>
              <c:strCache>
                <c:ptCount val="5"/>
                <c:pt idx="0">
                  <c:v>12-17 years</c:v>
                </c:pt>
                <c:pt idx="1">
                  <c:v>18- 34 years</c:v>
                </c:pt>
                <c:pt idx="2">
                  <c:v>35-49 years</c:v>
                </c:pt>
                <c:pt idx="3">
                  <c:v>50-64 years</c:v>
                </c:pt>
                <c:pt idx="4">
                  <c:v>65+ years</c:v>
                </c:pt>
              </c:strCache>
            </c:strRef>
          </c:cat>
          <c:val>
            <c:numRef>
              <c:f>'MOH slides'!$W$8:$W$12</c:f>
              <c:numCache>
                <c:formatCode>0.0</c:formatCode>
                <c:ptCount val="5"/>
                <c:pt idx="0">
                  <c:v>27.23568954980648</c:v>
                </c:pt>
                <c:pt idx="1">
                  <c:v>35.549478063248721</c:v>
                </c:pt>
                <c:pt idx="2">
                  <c:v>56.666910741744161</c:v>
                </c:pt>
                <c:pt idx="3">
                  <c:v>73.146520525281773</c:v>
                </c:pt>
                <c:pt idx="4">
                  <c:v>84.02039949001275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E6-4350-A4DF-93E308750D24}"/>
            </c:ext>
          </c:extLst>
        </c:ser>
        <c:ser>
          <c:idx val="1"/>
          <c:order val="1"/>
          <c:tx>
            <c:strRef>
              <c:f>'MOH slides'!$X$6</c:f>
              <c:strCache>
                <c:ptCount val="1"/>
                <c:pt idx="0">
                  <c:v>Dose 2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'MOH slides'!$S$8:$S$12</c:f>
              <c:strCache>
                <c:ptCount val="5"/>
                <c:pt idx="0">
                  <c:v>12-17 years</c:v>
                </c:pt>
                <c:pt idx="1">
                  <c:v>18- 34 years</c:v>
                </c:pt>
                <c:pt idx="2">
                  <c:v>35-49 years</c:v>
                </c:pt>
                <c:pt idx="3">
                  <c:v>50-64 years</c:v>
                </c:pt>
                <c:pt idx="4">
                  <c:v>65+ years</c:v>
                </c:pt>
              </c:strCache>
            </c:strRef>
          </c:cat>
          <c:val>
            <c:numRef>
              <c:f>'MOH slides'!$X$8:$X$12</c:f>
              <c:numCache>
                <c:formatCode>0.0</c:formatCode>
                <c:ptCount val="5"/>
                <c:pt idx="0">
                  <c:v>5.1639845182318194</c:v>
                </c:pt>
                <c:pt idx="1">
                  <c:v>22.160163321905934</c:v>
                </c:pt>
                <c:pt idx="2">
                  <c:v>40.535988870176467</c:v>
                </c:pt>
                <c:pt idx="3">
                  <c:v>58.060179919346503</c:v>
                </c:pt>
                <c:pt idx="4">
                  <c:v>74.288142796430094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E6-4350-A4DF-93E308750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5"/>
        <c:axId val="725230000"/>
        <c:axId val="718165264"/>
      </c:barChart>
      <c:catAx>
        <c:axId val="7252300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 group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8165264"/>
        <c:crosses val="autoZero"/>
        <c:auto val="1"/>
        <c:lblAlgn val="ctr"/>
        <c:lblOffset val="100"/>
        <c:noMultiLvlLbl val="0"/>
      </c:catAx>
      <c:valAx>
        <c:axId val="71816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Proportion of population immunized (%)</a:t>
                </a:r>
              </a:p>
            </c:rich>
          </c:tx>
          <c:layout>
            <c:manualLayout>
              <c:xMode val="edge"/>
              <c:yMode val="edge"/>
              <c:x val="2.2222222222222223E-2"/>
              <c:y val="0.188657407407407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230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baseline="0" dirty="0"/>
              <a:t>Number of people immunized </a:t>
            </a:r>
            <a:endParaRPr lang="en-CA" baseline="0" dirty="0" smtClean="0"/>
          </a:p>
          <a:p>
            <a:pPr>
              <a:defRPr/>
            </a:pPr>
            <a:r>
              <a:rPr lang="en-CA" baseline="0" dirty="0" smtClean="0"/>
              <a:t>by </a:t>
            </a:r>
            <a:r>
              <a:rPr lang="en-CA" baseline="0" dirty="0"/>
              <a:t>zone and type of dose</a:t>
            </a:r>
            <a:endParaRPr lang="en-CA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'MOH slides'!$AZ$6</c:f>
              <c:strCache>
                <c:ptCount val="1"/>
                <c:pt idx="0">
                  <c:v>Dose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'MOH slides'!$AY$7:$AY$11</c:f>
              <c:strCache>
                <c:ptCount val="5"/>
                <c:pt idx="0">
                  <c:v>South</c:v>
                </c:pt>
                <c:pt idx="1">
                  <c:v>Calgary</c:v>
                </c:pt>
                <c:pt idx="2">
                  <c:v>Central</c:v>
                </c:pt>
                <c:pt idx="3">
                  <c:v>Edmonton</c:v>
                </c:pt>
                <c:pt idx="4">
                  <c:v>North</c:v>
                </c:pt>
              </c:strCache>
            </c:strRef>
          </c:cat>
          <c:val>
            <c:numRef>
              <c:f>'MOH slides'!$AZ$7:$AZ$11</c:f>
              <c:numCache>
                <c:formatCode>_-* #,##0_-;\-* #,##0_-;_-* "-"??_-;_-@_-</c:formatCode>
                <c:ptCount val="5"/>
                <c:pt idx="0">
                  <c:v>5524</c:v>
                </c:pt>
                <c:pt idx="1">
                  <c:v>6805</c:v>
                </c:pt>
                <c:pt idx="2">
                  <c:v>3949</c:v>
                </c:pt>
                <c:pt idx="3">
                  <c:v>2172</c:v>
                </c:pt>
                <c:pt idx="4">
                  <c:v>13156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7D-4366-ADC7-57F98DB865CF}"/>
            </c:ext>
          </c:extLst>
        </c:ser>
        <c:ser>
          <c:idx val="1"/>
          <c:order val="1"/>
          <c:tx>
            <c:strRef>
              <c:f>'MOH slides'!$BA$6</c:f>
              <c:strCache>
                <c:ptCount val="1"/>
                <c:pt idx="0">
                  <c:v>Dose 2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'MOH slides'!$AY$7:$AY$11</c:f>
              <c:strCache>
                <c:ptCount val="5"/>
                <c:pt idx="0">
                  <c:v>South</c:v>
                </c:pt>
                <c:pt idx="1">
                  <c:v>Calgary</c:v>
                </c:pt>
                <c:pt idx="2">
                  <c:v>Central</c:v>
                </c:pt>
                <c:pt idx="3">
                  <c:v>Edmonton</c:v>
                </c:pt>
                <c:pt idx="4">
                  <c:v>North</c:v>
                </c:pt>
              </c:strCache>
            </c:strRef>
          </c:cat>
          <c:val>
            <c:numRef>
              <c:f>'MOH slides'!$BA$7:$BA$11</c:f>
              <c:numCache>
                <c:formatCode>_-* #,##0_-;\-* #,##0_-;_-* "-"??_-;_-@_-</c:formatCode>
                <c:ptCount val="5"/>
                <c:pt idx="0">
                  <c:v>3940</c:v>
                </c:pt>
                <c:pt idx="1">
                  <c:v>4492</c:v>
                </c:pt>
                <c:pt idx="2">
                  <c:v>2641</c:v>
                </c:pt>
                <c:pt idx="3">
                  <c:v>1434</c:v>
                </c:pt>
                <c:pt idx="4">
                  <c:v>8728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7D-4366-ADC7-57F98DB865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7670624"/>
        <c:axId val="1077670296"/>
      </c:barChart>
      <c:catAx>
        <c:axId val="10776706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Zone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670296"/>
        <c:crosses val="autoZero"/>
        <c:auto val="1"/>
        <c:lblAlgn val="ctr"/>
        <c:lblOffset val="100"/>
        <c:noMultiLvlLbl val="0"/>
      </c:catAx>
      <c:valAx>
        <c:axId val="1077670296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people immunized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670624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400" b="0" i="0" baseline="0" dirty="0">
                <a:effectLst/>
              </a:rPr>
              <a:t>Proportion of population aged 12 years and over immunized by zone and type of dose</a:t>
            </a:r>
            <a:endParaRPr lang="en-CA" sz="1400" dirty="0">
              <a:effectLst/>
            </a:endParaRPr>
          </a:p>
        </c:rich>
      </c:tx>
      <c:layout>
        <c:manualLayout>
          <c:xMode val="edge"/>
          <c:yMode val="edge"/>
          <c:x val="9.0887285711753182E-2"/>
          <c:y val="1.4222425293071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'MOH slides'!$BC$17</c:f>
              <c:strCache>
                <c:ptCount val="1"/>
                <c:pt idx="0">
                  <c:v>Dose 1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'MOH slides'!$AY$18:$AY$22</c:f>
              <c:strCache>
                <c:ptCount val="5"/>
                <c:pt idx="0">
                  <c:v>South</c:v>
                </c:pt>
                <c:pt idx="1">
                  <c:v>Calgary</c:v>
                </c:pt>
                <c:pt idx="2">
                  <c:v>Central</c:v>
                </c:pt>
                <c:pt idx="3">
                  <c:v>Edmonton</c:v>
                </c:pt>
                <c:pt idx="4">
                  <c:v>North</c:v>
                </c:pt>
              </c:strCache>
            </c:strRef>
          </c:cat>
          <c:val>
            <c:numRef>
              <c:f>'MOH slides'!$BC$18:$BC$22</c:f>
              <c:numCache>
                <c:formatCode>0.0</c:formatCode>
                <c:ptCount val="5"/>
                <c:pt idx="0">
                  <c:v>59.118885649497898</c:v>
                </c:pt>
                <c:pt idx="1">
                  <c:v>74.803236891697154</c:v>
                </c:pt>
                <c:pt idx="2">
                  <c:v>32.053055578159331</c:v>
                </c:pt>
                <c:pt idx="3">
                  <c:v>59.411926353393781</c:v>
                </c:pt>
                <c:pt idx="4">
                  <c:v>44.299564233354729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22-4485-9588-789A280F8F19}"/>
            </c:ext>
          </c:extLst>
        </c:ser>
        <c:ser>
          <c:idx val="1"/>
          <c:order val="1"/>
          <c:tx>
            <c:strRef>
              <c:f>'MOH slides'!$BD$17</c:f>
              <c:strCache>
                <c:ptCount val="1"/>
                <c:pt idx="0">
                  <c:v>Dose 2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'MOH slides'!$AY$18:$AY$22</c:f>
              <c:strCache>
                <c:ptCount val="5"/>
                <c:pt idx="0">
                  <c:v>South</c:v>
                </c:pt>
                <c:pt idx="1">
                  <c:v>Calgary</c:v>
                </c:pt>
                <c:pt idx="2">
                  <c:v>Central</c:v>
                </c:pt>
                <c:pt idx="3">
                  <c:v>Edmonton</c:v>
                </c:pt>
                <c:pt idx="4">
                  <c:v>North</c:v>
                </c:pt>
              </c:strCache>
            </c:strRef>
          </c:cat>
          <c:val>
            <c:numRef>
              <c:f>'MOH slides'!$BD$18:$BD$22</c:f>
              <c:numCache>
                <c:formatCode>0.0</c:formatCode>
                <c:ptCount val="5"/>
                <c:pt idx="0">
                  <c:v>42.371234207968897</c:v>
                </c:pt>
                <c:pt idx="1">
                  <c:v>49.750581975390759</c:v>
                </c:pt>
                <c:pt idx="2">
                  <c:v>21.490764097973798</c:v>
                </c:pt>
                <c:pt idx="3">
                  <c:v>39.406430338004945</c:v>
                </c:pt>
                <c:pt idx="4">
                  <c:v>29.48012025808195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22-4485-9588-789A280F8F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2824032"/>
        <c:axId val="962821080"/>
      </c:barChart>
      <c:catAx>
        <c:axId val="9628240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Zone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2821080"/>
        <c:crosses val="autoZero"/>
        <c:auto val="1"/>
        <c:lblAlgn val="ctr"/>
        <c:lblOffset val="100"/>
        <c:noMultiLvlLbl val="0"/>
      </c:catAx>
      <c:valAx>
        <c:axId val="962821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Proportion of population immunized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282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people immunized by Treaty area and type of dose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'MOH slides'!$CK$6</c:f>
              <c:strCache>
                <c:ptCount val="1"/>
                <c:pt idx="0">
                  <c:v>Dose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'MOH slides'!$CJ$7:$CJ$9</c:f>
              <c:strCache>
                <c:ptCount val="3"/>
                <c:pt idx="0">
                  <c:v>Treaty 6</c:v>
                </c:pt>
                <c:pt idx="1">
                  <c:v>Treaty 7</c:v>
                </c:pt>
                <c:pt idx="2">
                  <c:v>Treaty 8</c:v>
                </c:pt>
              </c:strCache>
            </c:strRef>
          </c:cat>
          <c:val>
            <c:numRef>
              <c:f>'MOH slides'!$CK$7:$CK$9</c:f>
              <c:numCache>
                <c:formatCode>_-* #,##0_-;\-* #,##0_-;_-* "-"??_-;_-@_-</c:formatCode>
                <c:ptCount val="3"/>
                <c:pt idx="0">
                  <c:v>9982</c:v>
                </c:pt>
                <c:pt idx="1">
                  <c:v>12429</c:v>
                </c:pt>
                <c:pt idx="2">
                  <c:v>9195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2E-4272-823F-9EF7CA4195E1}"/>
            </c:ext>
          </c:extLst>
        </c:ser>
        <c:ser>
          <c:idx val="1"/>
          <c:order val="1"/>
          <c:tx>
            <c:strRef>
              <c:f>'MOH slides'!$CL$6</c:f>
              <c:strCache>
                <c:ptCount val="1"/>
                <c:pt idx="0">
                  <c:v>Dose 2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'MOH slides'!$CJ$7:$CJ$9</c:f>
              <c:strCache>
                <c:ptCount val="3"/>
                <c:pt idx="0">
                  <c:v>Treaty 6</c:v>
                </c:pt>
                <c:pt idx="1">
                  <c:v>Treaty 7</c:v>
                </c:pt>
                <c:pt idx="2">
                  <c:v>Treaty 8</c:v>
                </c:pt>
              </c:strCache>
            </c:strRef>
          </c:cat>
          <c:val>
            <c:numRef>
              <c:f>'MOH slides'!$CL$7:$CL$9</c:f>
              <c:numCache>
                <c:formatCode>_-* #,##0_-;\-* #,##0_-;_-* "-"??_-;_-@_-</c:formatCode>
                <c:ptCount val="3"/>
                <c:pt idx="0">
                  <c:v>6900</c:v>
                </c:pt>
                <c:pt idx="1">
                  <c:v>8496</c:v>
                </c:pt>
                <c:pt idx="2">
                  <c:v>5839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2E-4272-823F-9EF7CA419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5"/>
        <c:axId val="1010464528"/>
        <c:axId val="1010464856"/>
      </c:barChart>
      <c:catAx>
        <c:axId val="1010464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Treaty Area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0464856"/>
        <c:crosses val="autoZero"/>
        <c:auto val="1"/>
        <c:lblAlgn val="ctr"/>
        <c:lblOffset val="100"/>
        <c:noMultiLvlLbl val="0"/>
      </c:catAx>
      <c:valAx>
        <c:axId val="1010464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Doses Administered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0464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Proportion of population aged 12 years and over immunized by Treaty area and type of dose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034691358024691"/>
          <c:y val="0.19140347222222223"/>
          <c:w val="0.75869629629629631"/>
          <c:h val="0.690690046296296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'MOH slides'!$CN$17</c:f>
              <c:strCache>
                <c:ptCount val="1"/>
                <c:pt idx="0">
                  <c:v>Dose 1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'MOH slides'!$CJ$18:$CJ$20</c:f>
              <c:strCache>
                <c:ptCount val="3"/>
                <c:pt idx="0">
                  <c:v>Treaty 6</c:v>
                </c:pt>
                <c:pt idx="1">
                  <c:v>Treaty 7</c:v>
                </c:pt>
                <c:pt idx="2">
                  <c:v>Treaty 8</c:v>
                </c:pt>
              </c:strCache>
            </c:strRef>
          </c:cat>
          <c:val>
            <c:numRef>
              <c:f>'MOH slides'!$CN$18:$CN$20</c:f>
              <c:numCache>
                <c:formatCode>0.0</c:formatCode>
                <c:ptCount val="3"/>
                <c:pt idx="0">
                  <c:v>37.06960798926815</c:v>
                </c:pt>
                <c:pt idx="1">
                  <c:v>66.53707003617906</c:v>
                </c:pt>
                <c:pt idx="2">
                  <c:v>49.669519991331676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28-4CFE-BC80-D1AB22D2EA37}"/>
            </c:ext>
          </c:extLst>
        </c:ser>
        <c:ser>
          <c:idx val="1"/>
          <c:order val="1"/>
          <c:tx>
            <c:strRef>
              <c:f>'MOH slides'!$CO$17</c:f>
              <c:strCache>
                <c:ptCount val="1"/>
                <c:pt idx="0">
                  <c:v>Dose 2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'MOH slides'!$CJ$18:$CJ$20</c:f>
              <c:strCache>
                <c:ptCount val="3"/>
                <c:pt idx="0">
                  <c:v>Treaty 6</c:v>
                </c:pt>
                <c:pt idx="1">
                  <c:v>Treaty 7</c:v>
                </c:pt>
                <c:pt idx="2">
                  <c:v>Treaty 8</c:v>
                </c:pt>
              </c:strCache>
            </c:strRef>
          </c:cat>
          <c:val>
            <c:numRef>
              <c:f>'MOH slides'!$CO$18:$CO$20</c:f>
              <c:numCache>
                <c:formatCode>0.0</c:formatCode>
                <c:ptCount val="3"/>
                <c:pt idx="0">
                  <c:v>25.708004173498285</c:v>
                </c:pt>
                <c:pt idx="1">
                  <c:v>45.769210000539985</c:v>
                </c:pt>
                <c:pt idx="2">
                  <c:v>31.633979846137176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28-4CFE-BC80-D1AB22D2E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5"/>
        <c:axId val="724005912"/>
        <c:axId val="724007880"/>
      </c:barChart>
      <c:catAx>
        <c:axId val="7240059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Treaty Area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4007880"/>
        <c:crosses val="autoZero"/>
        <c:auto val="1"/>
        <c:lblAlgn val="ctr"/>
        <c:lblOffset val="100"/>
        <c:noMultiLvlLbl val="0"/>
      </c:catAx>
      <c:valAx>
        <c:axId val="724007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Proportion of population 
immunized 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4005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944EA-D672-4A06-A670-B3D6BC1CC32C}" type="datetimeFigureOut">
              <a:rPr lang="en-CA" smtClean="0"/>
              <a:t>2021-06-17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86040-A686-468E-9480-2A832CDC931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083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86040-A686-468E-9480-2A832CDC9312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4524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-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86040-A686-468E-9480-2A832CDC9312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5289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86040-A686-468E-9480-2A832CDC9312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7750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https://www.alberta.ca/covid-19-testing-in-alberta.aspx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86040-A686-468E-9480-2A832CDC9312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1809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86040-A686-468E-9480-2A832CDC9312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2693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B.1.1.7 (UK variant)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continues to account for the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majority of </a:t>
            </a:r>
            <a:r>
              <a:rPr lang="en-CA" dirty="0" smtClean="0"/>
              <a:t>VOC</a:t>
            </a:r>
            <a:r>
              <a:rPr lang="en-CA" baseline="0" dirty="0" smtClean="0"/>
              <a:t> cases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date.</a:t>
            </a:r>
          </a:p>
          <a:p>
            <a:endParaRPr lang="en-CA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Calgary</a:t>
            </a:r>
            <a:r>
              <a:rPr lang="en-CA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Zone 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the majority of 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B.1.617.2 (Delta Variant) 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cases - 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307</a:t>
            </a:r>
            <a:r>
              <a:rPr lang="en-CA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 of 356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CA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Edmonton Zone 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the most </a:t>
            </a:r>
            <a:r>
              <a:rPr lang="en-CA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P.1 (Gamma Variant) cases 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CA" b="1" dirty="0" smtClean="0">
                <a:effectLst/>
              </a:rPr>
              <a:t>1,008 out of 2,704</a:t>
            </a:r>
            <a:r>
              <a:rPr lang="en-CA" b="0" dirty="0" smtClean="0">
                <a:effectLst/>
              </a:rPr>
              <a:t>.</a:t>
            </a:r>
            <a:r>
              <a:rPr lang="en-CA" b="1" dirty="0" smtClean="0"/>
              <a:t/>
            </a:r>
            <a:br>
              <a:rPr lang="en-CA" b="1" dirty="0" smtClean="0"/>
            </a:br>
            <a:endParaRPr lang="en-CA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Delta 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variant is specific to B.1.617.2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B.1.617.1 is considered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WHO to be a Variant of Interest and has the label of Kappa. </a:t>
            </a:r>
            <a:endParaRPr lang="en-CA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Sources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 - https://www.alberta.ca/stats/covid-19-alberta-statistics.htm#variants-of-concern</a:t>
            </a:r>
          </a:p>
          <a:p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PHAC - https://health-infobase.canada.ca/covid-19/epidemiological-summary-covid-19-cases.html#VOC</a:t>
            </a:r>
          </a:p>
          <a:p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ISC - FNIHB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- https://www.who.int/en/activities/tracking-SARS-CoV-2-variants/ </a:t>
            </a:r>
            <a:endParaRPr lang="en-CA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86040-A686-468E-9480-2A832CDC9312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200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86040-A686-468E-9480-2A832CDC9312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2955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86040-A686-468E-9480-2A832CDC9312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7900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86040-A686-468E-9480-2A832CDC9312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334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86040-A686-468E-9480-2A832CDC9312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5667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86040-A686-468E-9480-2A832CDC9312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8630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86040-A686-468E-9480-2A832CDC931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21968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86040-A686-468E-9480-2A832CDC9312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1196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86040-A686-468E-9480-2A832CDC9312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8754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Vaccine effectiveness for hospitalization and death could have different estimates.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86040-A686-468E-9480-2A832CDC9312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51029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this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time, v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accine effectiveness estimates for AstraZeneca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emerging variants in Alberta are not available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sample sizes are limited. This makes estimates unstable and difficult to interpret.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86040-A686-468E-9480-2A832CDC9312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1107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study provides reassurance that 2 doses of either vaccine offer high levels of protection against symptomatic disease from the B.1.617.2 variant.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86040-A686-468E-9480-2A832CDC9312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58372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study measured the vaccine effectiveness of the Pfizer and AZ vaccines against hospitalization due to the Alpha and Delta variants in England.</a:t>
            </a:r>
          </a:p>
          <a:p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Pfizer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AstraZeneca vaccines are both very effective at preventing hospitalization from the Alpha (B.1.1.7) and Delta (B.1.617.2) variants, including with only one dose, particularly for the Pfizer vaccine.</a:t>
            </a:r>
            <a:b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86040-A686-468E-9480-2A832CDC9312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20823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86040-A686-468E-9480-2A832CDC9312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2293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Keep?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86040-A686-468E-9480-2A832CDC9312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3303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286040-A686-468E-9480-2A832CDC9312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659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86040-A686-468E-9480-2A832CDC9312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8210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As of June</a:t>
            </a:r>
            <a:r>
              <a:rPr lang="en-CA" b="1" baseline="0" dirty="0" smtClean="0"/>
              <a:t> 15</a:t>
            </a:r>
            <a:r>
              <a:rPr lang="en-CA" b="1" baseline="30000" dirty="0" smtClean="0"/>
              <a:t>th</a:t>
            </a:r>
            <a:r>
              <a:rPr lang="en-CA" b="1" baseline="0" dirty="0" smtClean="0"/>
              <a:t>:</a:t>
            </a:r>
          </a:p>
          <a:p>
            <a:r>
              <a:rPr lang="en-CA" b="1" baseline="0" dirty="0" smtClean="0"/>
              <a:t>Confirmed and probable cases: 8,775</a:t>
            </a:r>
          </a:p>
          <a:p>
            <a:r>
              <a:rPr lang="en-CA" b="1" baseline="0" dirty="0" smtClean="0"/>
              <a:t>Total active cases: 274</a:t>
            </a:r>
          </a:p>
          <a:p>
            <a:r>
              <a:rPr lang="en-CA" b="1" baseline="0" dirty="0" smtClean="0"/>
              <a:t>Recovered: 8,415</a:t>
            </a:r>
          </a:p>
          <a:p>
            <a:r>
              <a:rPr lang="en-CA" b="1" baseline="0" dirty="0" smtClean="0"/>
              <a:t>Communities with active cases: 27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86040-A686-468E-9480-2A832CDC9312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7985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86040-A686-468E-9480-2A832CDC9312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6298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86040-A686-468E-9480-2A832CDC9312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1835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86040-A686-468E-9480-2A832CDC9312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881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4CCA-8F09-4605-A4CC-C640BA8F9C25}" type="datetime1">
              <a:rPr lang="en-CA" smtClean="0"/>
              <a:t>2021-06-17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Questions: VChelp@FNTN.ca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88FC-2389-43E5-806D-F03A8A3CCE52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557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7986-AAB2-47B2-908E-A504A0448EE6}" type="datetime1">
              <a:rPr lang="en-CA" smtClean="0"/>
              <a:t>2021-06-17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Questions: VChelp@FNTN.ca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88FC-2389-43E5-806D-F03A8A3CCE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3031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338E-7840-477F-A4B2-7990888E4DC0}" type="datetime1">
              <a:rPr lang="en-CA" smtClean="0"/>
              <a:t>2021-06-17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Questions: VChelp@FNTN.ca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88FC-2389-43E5-806D-F03A8A3CCE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0787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5DF4-4514-4D6F-B9D2-95F2FC41C1B9}" type="datetime1">
              <a:rPr lang="en-CA" smtClean="0"/>
              <a:t>2021-06-17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Questions: VChelp@FNTN.ca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88FC-2389-43E5-806D-F03A8A3CCE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1616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51FC-98D6-40BF-823C-782C5AD205E0}" type="datetime1">
              <a:rPr lang="en-CA" smtClean="0"/>
              <a:t>2021-06-17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Questions: VChelp@FNTN.ca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88FC-2389-43E5-806D-F03A8A3CCE52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95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8FBE-EC66-4E5F-8645-C076ED7ABB61}" type="datetime1">
              <a:rPr lang="en-CA" smtClean="0"/>
              <a:t>2021-06-17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Questions: VChelp@FNTN.ca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88FC-2389-43E5-806D-F03A8A3CCE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237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00C4-6C44-44C0-A294-833F437280A0}" type="datetime1">
              <a:rPr lang="en-CA" smtClean="0"/>
              <a:t>2021-06-17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Questions: VChelp@FNTN.ca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88FC-2389-43E5-806D-F03A8A3CCE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302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5298-5E6B-4518-9CC7-4AC71B2F6F07}" type="datetime1">
              <a:rPr lang="en-CA" smtClean="0"/>
              <a:t>2021-06-17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Questions: VChelp@FNTN.ca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88FC-2389-43E5-806D-F03A8A3CCE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3217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3D4D-FD79-48EA-86D1-839CA873C891}" type="datetime1">
              <a:rPr lang="en-CA" smtClean="0"/>
              <a:t>2021-06-17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CA"/>
              <a:t>Questions: VChelp@FNTN.ca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88FC-2389-43E5-806D-F03A8A3CCE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658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6D6170B-76A3-4D23-8AB5-CE4FFDE3C7C5}" type="datetime1">
              <a:rPr lang="en-CA" smtClean="0"/>
              <a:t>2021-06-17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CA"/>
              <a:t>Questions: VChelp@FNTN.ca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9D88FC-2389-43E5-806D-F03A8A3CCE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885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5D83-421F-485C-BDA1-32882B1293DD}" type="datetime1">
              <a:rPr lang="en-CA" smtClean="0"/>
              <a:t>2021-06-17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Questions: VChelp@FNTN.ca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88FC-2389-43E5-806D-F03A8A3CCE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094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4E614FB-9871-42BE-BB4E-EC3E2054E08E}" type="datetime1">
              <a:rPr lang="en-CA" smtClean="0"/>
              <a:t>2021-06-17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CA"/>
              <a:t>Questions: VChelp@FNTN.ca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69D88FC-2389-43E5-806D-F03A8A3CCE52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30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text styles</a:t>
            </a:r>
          </a:p>
          <a:p>
            <a:pPr lvl="1"/>
            <a:r>
              <a:rPr lang="en-CA" altLang="en-US" dirty="0"/>
              <a:t>Second level</a:t>
            </a:r>
          </a:p>
          <a:p>
            <a:pPr lvl="2"/>
            <a:r>
              <a:rPr lang="en-CA" altLang="en-US" dirty="0"/>
              <a:t>Third level</a:t>
            </a:r>
          </a:p>
          <a:p>
            <a:pPr lvl="3"/>
            <a:r>
              <a:rPr lang="en-CA" altLang="en-US" dirty="0"/>
              <a:t>Fourth level</a:t>
            </a:r>
          </a:p>
          <a:p>
            <a:pPr lvl="4"/>
            <a:r>
              <a:rPr lang="en-CA" altLang="en-US" dirty="0"/>
              <a:t>Fifth level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6760464"/>
            <a:ext cx="12192000" cy="975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E2C69AA-B9CD-974F-A121-DCA8EC116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339" y="630932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MSIPCMContentMarking" descr="{&quot;HashCode&quot;:-1542678785,&quot;Placement&quot;:&quot;Footer&quot;,&quot;Top&quot;:382.997253,&quot;Left&quot;:0.0,&quot;SlideWidth&quot;:720,&quot;SlideHeight&quot;:405}"/>
          <p:cNvSpPr txBox="1"/>
          <p:nvPr userDrawn="1"/>
        </p:nvSpPr>
        <p:spPr>
          <a:xfrm>
            <a:off x="0" y="6558827"/>
            <a:ext cx="2406112" cy="22576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467">
                <a:solidFill>
                  <a:srgbClr val="000000"/>
                </a:solidFill>
                <a:latin typeface="Calibri" panose="020F0502020204030204" pitchFamily="34" charset="0"/>
              </a:rPr>
              <a:t>Classification: Protected A</a:t>
            </a:r>
          </a:p>
        </p:txBody>
      </p:sp>
    </p:spTree>
    <p:extLst>
      <p:ext uri="{BB962C8B-B14F-4D97-AF65-F5344CB8AC3E}">
        <p14:creationId xmlns:p14="http://schemas.microsoft.com/office/powerpoint/2010/main" val="82384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67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867">
          <a:solidFill>
            <a:srgbClr val="6A737B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867">
          <a:solidFill>
            <a:srgbClr val="6A737B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867">
          <a:solidFill>
            <a:srgbClr val="6A737B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867">
          <a:solidFill>
            <a:srgbClr val="6A737B"/>
          </a:solidFill>
          <a:latin typeface="Arial" charset="0"/>
          <a:cs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5867">
          <a:solidFill>
            <a:srgbClr val="6A737B"/>
          </a:solidFill>
          <a:latin typeface="Arial" charset="0"/>
          <a:cs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5867">
          <a:solidFill>
            <a:srgbClr val="6A737B"/>
          </a:solidFill>
          <a:latin typeface="Arial" charset="0"/>
          <a:cs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5867">
          <a:solidFill>
            <a:srgbClr val="6A737B"/>
          </a:solidFill>
          <a:latin typeface="Arial" charset="0"/>
          <a:cs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5867">
          <a:solidFill>
            <a:srgbClr val="6A737B"/>
          </a:solidFill>
          <a:latin typeface="Arial" charset="0"/>
          <a:cs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berta.ca/covid-19-testing-in-alberta.aspx#symptom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lberta.ca/enhanced-public-health-measures.asp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-infobase.canada.ca/covid-19/vaccine-administration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lberta.ca/covid19-vaccine.aspx#second" TargetMode="Externa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alberta.ca/covid19-vaccine.asp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berta.ca/stats/covid-19-alberta-statistics.htm#vaccine-outcome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berta.ca/stats/covid-19-alberta-statistics.htm#vaccine-outcome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news/vaccines-highly-effective-against-b-1-617-2-variant-after-2-dose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nehealth.ca/ab/ABCovid-19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-infobase.canada.ca/covid-19/dashboard/?stat=rate&amp;measure=total_last14&amp;map=hr&amp;f=true#a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19stats.alberta.c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134622"/>
          </a:xfrm>
        </p:spPr>
        <p:txBody>
          <a:bodyPr/>
          <a:lstStyle/>
          <a:p>
            <a:r>
              <a:rPr lang="en-CA" dirty="0"/>
              <a:t>COVID-19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 smtClean="0"/>
              <a:t>June 17, </a:t>
            </a:r>
            <a:r>
              <a:rPr lang="en-CA" dirty="0"/>
              <a:t>2021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2400" dirty="0"/>
              <a:t>Questions: VChelp@FNTN.ca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36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536" y="-142921"/>
            <a:ext cx="10058400" cy="1689974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Severe Outcomes</a:t>
            </a:r>
            <a:r>
              <a:rPr lang="en-CA" dirty="0">
                <a:solidFill>
                  <a:srgbClr val="567BB6"/>
                </a:solidFill>
              </a:rPr>
              <a:t/>
            </a:r>
            <a:br>
              <a:rPr lang="en-CA" dirty="0">
                <a:solidFill>
                  <a:srgbClr val="567BB6"/>
                </a:solidFill>
              </a:rPr>
            </a:br>
            <a:r>
              <a:rPr lang="en-CA" sz="1800" dirty="0">
                <a:solidFill>
                  <a:srgbClr val="567BB6"/>
                </a:solidFill>
              </a:rPr>
              <a:t>Sources: FNIHB COVID-19 ER System via Synergy in Action </a:t>
            </a:r>
            <a:r>
              <a:rPr lang="en-CA" sz="1800" dirty="0" smtClean="0">
                <a:solidFill>
                  <a:srgbClr val="567BB6"/>
                </a:solidFill>
              </a:rPr>
              <a:t>(June 16, 2021)    &amp;  </a:t>
            </a:r>
            <a:br>
              <a:rPr lang="en-CA" sz="1800" dirty="0" smtClean="0">
                <a:solidFill>
                  <a:srgbClr val="567BB6"/>
                </a:solidFill>
              </a:rPr>
            </a:br>
            <a:r>
              <a:rPr lang="en-CA" sz="1800" dirty="0" smtClean="0">
                <a:solidFill>
                  <a:srgbClr val="567BB6"/>
                </a:solidFill>
              </a:rPr>
              <a:t>https</a:t>
            </a:r>
            <a:r>
              <a:rPr lang="en-CA" sz="1800" dirty="0">
                <a:solidFill>
                  <a:srgbClr val="567BB6"/>
                </a:solidFill>
              </a:rPr>
              <a:t>://www.alberta.ca/stats/covid-19-alberta-statistics.htm </a:t>
            </a:r>
            <a:r>
              <a:rPr lang="en-CA" sz="1800" dirty="0" smtClean="0">
                <a:solidFill>
                  <a:srgbClr val="567BB6"/>
                </a:solidFill>
              </a:rPr>
              <a:t>(June 14, 2021)</a:t>
            </a:r>
            <a:endParaRPr lang="en-CA" sz="18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2400" dirty="0"/>
              <a:t>Questions: VChelp@FNTN.ca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805350" y="1807419"/>
          <a:ext cx="8064000" cy="4392000"/>
        </p:xfrm>
        <a:graphic>
          <a:graphicData uri="http://schemas.openxmlformats.org/drawingml/2006/table">
            <a:tbl>
              <a:tblPr firstRow="1" firstCol="1" bandRow="1"/>
              <a:tblGrid>
                <a:gridCol w="1939785">
                  <a:extLst>
                    <a:ext uri="{9D8B030D-6E8A-4147-A177-3AD203B41FA5}">
                      <a16:colId xmlns:a16="http://schemas.microsoft.com/office/drawing/2014/main" val="1208245478"/>
                    </a:ext>
                  </a:extLst>
                </a:gridCol>
                <a:gridCol w="275347">
                  <a:extLst>
                    <a:ext uri="{9D8B030D-6E8A-4147-A177-3AD203B41FA5}">
                      <a16:colId xmlns:a16="http://schemas.microsoft.com/office/drawing/2014/main" val="446505948"/>
                    </a:ext>
                  </a:extLst>
                </a:gridCol>
                <a:gridCol w="1766058">
                  <a:extLst>
                    <a:ext uri="{9D8B030D-6E8A-4147-A177-3AD203B41FA5}">
                      <a16:colId xmlns:a16="http://schemas.microsoft.com/office/drawing/2014/main" val="524279859"/>
                    </a:ext>
                  </a:extLst>
                </a:gridCol>
                <a:gridCol w="275347">
                  <a:extLst>
                    <a:ext uri="{9D8B030D-6E8A-4147-A177-3AD203B41FA5}">
                      <a16:colId xmlns:a16="http://schemas.microsoft.com/office/drawing/2014/main" val="109129958"/>
                    </a:ext>
                  </a:extLst>
                </a:gridCol>
                <a:gridCol w="1766058">
                  <a:extLst>
                    <a:ext uri="{9D8B030D-6E8A-4147-A177-3AD203B41FA5}">
                      <a16:colId xmlns:a16="http://schemas.microsoft.com/office/drawing/2014/main" val="1583433696"/>
                    </a:ext>
                  </a:extLst>
                </a:gridCol>
                <a:gridCol w="275347">
                  <a:extLst>
                    <a:ext uri="{9D8B030D-6E8A-4147-A177-3AD203B41FA5}">
                      <a16:colId xmlns:a16="http://schemas.microsoft.com/office/drawing/2014/main" val="2039673862"/>
                    </a:ext>
                  </a:extLst>
                </a:gridCol>
                <a:gridCol w="1766058">
                  <a:extLst>
                    <a:ext uri="{9D8B030D-6E8A-4147-A177-3AD203B41FA5}">
                      <a16:colId xmlns:a16="http://schemas.microsoft.com/office/drawing/2014/main" val="2866446065"/>
                    </a:ext>
                  </a:extLst>
                </a:gridCol>
              </a:tblGrid>
              <a:tr h="79179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CA" sz="11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6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US" sz="15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Case Hospitalization Rate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US" sz="6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US" sz="15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Case ICU Rate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US" sz="5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US" sz="15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Case Fatality Rate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758733"/>
                  </a:ext>
                </a:extLst>
              </a:tr>
              <a:tr h="11372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6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6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US" sz="6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US" sz="6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US" sz="6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US" sz="6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US" sz="6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898577"/>
                  </a:ext>
                </a:extLst>
              </a:tr>
              <a:tr h="61096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CA" sz="15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Treaty 6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6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CA" sz="1300" b="1" kern="120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4.6 </a:t>
                      </a:r>
                      <a:r>
                        <a:rPr lang="en-CA" sz="1300" b="1" kern="12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100 Cases</a:t>
                      </a:r>
                      <a:r>
                        <a:rPr lang="en-US" sz="1300" b="1" kern="12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US" sz="6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CA" sz="1300" b="1" kern="120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 </a:t>
                      </a:r>
                      <a:r>
                        <a:rPr lang="en-CA" sz="1300" b="1" kern="12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100 Cases</a:t>
                      </a:r>
                      <a:r>
                        <a:rPr lang="en-US" sz="1300" b="1" kern="12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US" sz="5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CA" sz="1300" b="1" kern="120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 </a:t>
                      </a:r>
                      <a:r>
                        <a:rPr lang="en-CA" sz="1300" b="1" kern="12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100 Cases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696551"/>
                  </a:ext>
                </a:extLst>
              </a:tr>
              <a:tr h="11372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6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6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6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6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6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6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6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158835"/>
                  </a:ext>
                </a:extLst>
              </a:tr>
              <a:tr h="52287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CA" sz="15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Treaty 7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US" sz="6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CA" sz="1300" b="1" kern="120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7.7 </a:t>
                      </a:r>
                      <a:r>
                        <a:rPr lang="en-CA" sz="1300" b="1" kern="12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100 Cases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CA" sz="600" kern="12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CA" sz="1300" b="1" kern="120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 </a:t>
                      </a:r>
                      <a:r>
                        <a:rPr lang="en-CA" sz="1300" b="1" kern="12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100 Cases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US" sz="5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CA" sz="1300" b="1" kern="120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 </a:t>
                      </a:r>
                      <a:r>
                        <a:rPr lang="en-CA" sz="1300" b="1" kern="12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100 Cases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447367"/>
                  </a:ext>
                </a:extLst>
              </a:tr>
              <a:tr h="11372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6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6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6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6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6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6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6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146344"/>
                  </a:ext>
                </a:extLst>
              </a:tr>
              <a:tr h="52287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CA" sz="11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CA" sz="15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Treaty 8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CA" sz="6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CA" sz="1300" b="1" kern="120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 </a:t>
                      </a:r>
                      <a:r>
                        <a:rPr lang="en-CA" sz="1300" b="1" kern="12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100 Cases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CA" sz="600" kern="12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CA" sz="1300" b="1" kern="120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 </a:t>
                      </a:r>
                      <a:r>
                        <a:rPr lang="en-CA" sz="1300" b="1" kern="12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100 Cases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CA" sz="5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CA" sz="1300" b="1" kern="120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 </a:t>
                      </a:r>
                      <a:r>
                        <a:rPr lang="en-CA" sz="1300" b="1" kern="12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100 Cases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521565"/>
                  </a:ext>
                </a:extLst>
              </a:tr>
              <a:tr h="11372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6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6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6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6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6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6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6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226003"/>
                  </a:ext>
                </a:extLst>
              </a:tr>
              <a:tr h="72222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CA" sz="15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First Nations Communities </a:t>
                      </a:r>
                      <a:r>
                        <a:rPr lang="en-CA" sz="11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(on reserves)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US" sz="6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CA" sz="1300" b="1" kern="120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 </a:t>
                      </a:r>
                      <a:r>
                        <a:rPr lang="en-CA" sz="1300" b="1" kern="12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100 Cases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CA" sz="600" kern="12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CA" sz="1300" b="1" kern="120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 </a:t>
                      </a:r>
                      <a:r>
                        <a:rPr lang="en-CA" sz="1300" b="1" kern="12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100 Cases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US" sz="5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CA" sz="1300" b="1" kern="120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 </a:t>
                      </a:r>
                      <a:r>
                        <a:rPr lang="en-CA" sz="1300" b="1" kern="12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100 Cases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710062"/>
                  </a:ext>
                </a:extLst>
              </a:tr>
              <a:tr h="11372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6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6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6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6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6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6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6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910826"/>
                  </a:ext>
                </a:extLst>
              </a:tr>
              <a:tr h="65265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CA" sz="1500" b="1" kern="120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Alberta</a:t>
                      </a:r>
                      <a:r>
                        <a:rPr lang="en-CA" sz="1500" b="1" kern="1200" baseline="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1100" b="1" kern="120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(includes </a:t>
                      </a:r>
                      <a:r>
                        <a:rPr lang="en-CA" sz="1100" b="1" kern="12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First Nations communities)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CA" sz="6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CA" sz="1300" b="1" kern="120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 </a:t>
                      </a:r>
                      <a:r>
                        <a:rPr lang="en-CA" sz="1300" b="1" kern="12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100 Cases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CA" sz="600" kern="12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CA" sz="1300" b="1" kern="120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 </a:t>
                      </a:r>
                      <a:r>
                        <a:rPr lang="en-CA" sz="1300" b="1" kern="12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100 Cases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CA" sz="500" b="1" kern="12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CA" sz="1300" b="1" kern="120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 </a:t>
                      </a:r>
                      <a:r>
                        <a:rPr lang="en-CA" sz="1300" b="1" kern="12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100 Cases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48" marR="36248" marT="8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766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7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387" y="111388"/>
            <a:ext cx="10058400" cy="1450757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Severe </a:t>
            </a:r>
            <a:r>
              <a:rPr lang="en-CA" dirty="0" smtClean="0">
                <a:solidFill>
                  <a:schemeClr val="tx1"/>
                </a:solidFill>
              </a:rPr>
              <a:t>Outcomes –Average Age</a:t>
            </a:r>
            <a:r>
              <a:rPr lang="en-CA" dirty="0">
                <a:solidFill>
                  <a:srgbClr val="567BB6"/>
                </a:solidFill>
              </a:rPr>
              <a:t/>
            </a:r>
            <a:br>
              <a:rPr lang="en-CA" dirty="0">
                <a:solidFill>
                  <a:srgbClr val="567BB6"/>
                </a:solidFill>
              </a:rPr>
            </a:br>
            <a:r>
              <a:rPr lang="en-CA" sz="1800" dirty="0">
                <a:solidFill>
                  <a:srgbClr val="567BB6"/>
                </a:solidFill>
              </a:rPr>
              <a:t>Sources: FNIHB COVID-19 ER System via Synergy in Action </a:t>
            </a:r>
            <a:r>
              <a:rPr lang="en-CA" sz="1800" dirty="0" smtClean="0">
                <a:solidFill>
                  <a:srgbClr val="567BB6"/>
                </a:solidFill>
              </a:rPr>
              <a:t>(June 16,  2021)   &amp;  </a:t>
            </a:r>
            <a:br>
              <a:rPr lang="en-CA" sz="1800" dirty="0" smtClean="0">
                <a:solidFill>
                  <a:srgbClr val="567BB6"/>
                </a:solidFill>
              </a:rPr>
            </a:br>
            <a:r>
              <a:rPr lang="en-CA" sz="1800" dirty="0" smtClean="0">
                <a:solidFill>
                  <a:srgbClr val="567BB6"/>
                </a:solidFill>
              </a:rPr>
              <a:t>https</a:t>
            </a:r>
            <a:r>
              <a:rPr lang="en-CA" sz="1800" dirty="0">
                <a:solidFill>
                  <a:srgbClr val="567BB6"/>
                </a:solidFill>
              </a:rPr>
              <a:t>://www.alberta.ca/stats/covid-19-alberta-statistics.htm </a:t>
            </a:r>
            <a:r>
              <a:rPr lang="en-CA" sz="1800" dirty="0" smtClean="0">
                <a:solidFill>
                  <a:srgbClr val="567BB6"/>
                </a:solidFill>
              </a:rPr>
              <a:t>(June 14,  2021)</a:t>
            </a:r>
            <a:endParaRPr lang="en-CA" sz="18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2400" dirty="0"/>
              <a:t>Questions: VChelp@FNTN.ca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1344665" y="1794566"/>
          <a:ext cx="9505844" cy="4432798"/>
        </p:xfrm>
        <a:graphic>
          <a:graphicData uri="http://schemas.openxmlformats.org/drawingml/2006/table">
            <a:tbl>
              <a:tblPr firstRow="1" firstCol="1" bandRow="1"/>
              <a:tblGrid>
                <a:gridCol w="1796832">
                  <a:extLst>
                    <a:ext uri="{9D8B030D-6E8A-4147-A177-3AD203B41FA5}">
                      <a16:colId xmlns:a16="http://schemas.microsoft.com/office/drawing/2014/main" val="1864325738"/>
                    </a:ext>
                  </a:extLst>
                </a:gridCol>
                <a:gridCol w="258571">
                  <a:extLst>
                    <a:ext uri="{9D8B030D-6E8A-4147-A177-3AD203B41FA5}">
                      <a16:colId xmlns:a16="http://schemas.microsoft.com/office/drawing/2014/main" val="1295634432"/>
                    </a:ext>
                  </a:extLst>
                </a:gridCol>
                <a:gridCol w="1642871">
                  <a:extLst>
                    <a:ext uri="{9D8B030D-6E8A-4147-A177-3AD203B41FA5}">
                      <a16:colId xmlns:a16="http://schemas.microsoft.com/office/drawing/2014/main" val="3054759534"/>
                    </a:ext>
                  </a:extLst>
                </a:gridCol>
                <a:gridCol w="258571">
                  <a:extLst>
                    <a:ext uri="{9D8B030D-6E8A-4147-A177-3AD203B41FA5}">
                      <a16:colId xmlns:a16="http://schemas.microsoft.com/office/drawing/2014/main" val="1274399301"/>
                    </a:ext>
                  </a:extLst>
                </a:gridCol>
                <a:gridCol w="1642871">
                  <a:extLst>
                    <a:ext uri="{9D8B030D-6E8A-4147-A177-3AD203B41FA5}">
                      <a16:colId xmlns:a16="http://schemas.microsoft.com/office/drawing/2014/main" val="258862872"/>
                    </a:ext>
                  </a:extLst>
                </a:gridCol>
                <a:gridCol w="145481">
                  <a:extLst>
                    <a:ext uri="{9D8B030D-6E8A-4147-A177-3AD203B41FA5}">
                      <a16:colId xmlns:a16="http://schemas.microsoft.com/office/drawing/2014/main" val="1529988735"/>
                    </a:ext>
                  </a:extLst>
                </a:gridCol>
                <a:gridCol w="1892167">
                  <a:extLst>
                    <a:ext uri="{9D8B030D-6E8A-4147-A177-3AD203B41FA5}">
                      <a16:colId xmlns:a16="http://schemas.microsoft.com/office/drawing/2014/main" val="542234284"/>
                    </a:ext>
                  </a:extLst>
                </a:gridCol>
                <a:gridCol w="122364">
                  <a:extLst>
                    <a:ext uri="{9D8B030D-6E8A-4147-A177-3AD203B41FA5}">
                      <a16:colId xmlns:a16="http://schemas.microsoft.com/office/drawing/2014/main" val="1694568462"/>
                    </a:ext>
                  </a:extLst>
                </a:gridCol>
                <a:gridCol w="1746116">
                  <a:extLst>
                    <a:ext uri="{9D8B030D-6E8A-4147-A177-3AD203B41FA5}">
                      <a16:colId xmlns:a16="http://schemas.microsoft.com/office/drawing/2014/main" val="1876201541"/>
                    </a:ext>
                  </a:extLst>
                </a:gridCol>
              </a:tblGrid>
              <a:tr h="781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Average age of cases hospitalized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7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Average age of ICU cases</a:t>
                      </a:r>
                      <a:endParaRPr lang="en-CA" sz="1600" b="1" kern="12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5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Average age of deceased cases</a:t>
                      </a:r>
                      <a:endParaRPr lang="en-CA" sz="1600" b="1" kern="12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7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  <a:r>
                        <a:rPr lang="en-US" sz="1600" b="1" kern="1200" baseline="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age of non-hospitalized cases</a:t>
                      </a:r>
                      <a:endParaRPr lang="en-CA" sz="1600" b="1" kern="12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060749"/>
                  </a:ext>
                </a:extLst>
              </a:tr>
              <a:tr h="96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6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6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6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6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6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6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6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681629"/>
                  </a:ext>
                </a:extLst>
              </a:tr>
              <a:tr h="616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b="1" kern="120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Treaty 6</a:t>
                      </a:r>
                      <a:endParaRPr lang="en-CA" sz="1600" b="1" kern="12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52</a:t>
                      </a:r>
                      <a:r>
                        <a:rPr lang="en-US" sz="2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years</a:t>
                      </a:r>
                      <a:r>
                        <a:rPr lang="en-US" sz="2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range: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14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88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7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54</a:t>
                      </a:r>
                      <a:r>
                        <a:rPr lang="en-US" sz="2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years </a:t>
                      </a:r>
                      <a:endParaRPr lang="en-CA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range:17-88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400" b="1" kern="12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b="1" kern="12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5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66</a:t>
                      </a:r>
                      <a:r>
                        <a:rPr lang="en-US" sz="2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years </a:t>
                      </a:r>
                      <a:endParaRPr lang="en-CA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(range: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23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88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CA" sz="1400" b="1" kern="12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7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29</a:t>
                      </a:r>
                      <a:r>
                        <a:rPr lang="en-US" sz="2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years </a:t>
                      </a:r>
                      <a:endParaRPr lang="en-CA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(range:0-94)</a:t>
                      </a:r>
                      <a:endParaRPr lang="en-CA" sz="1400" b="1" kern="12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158030"/>
                  </a:ext>
                </a:extLst>
              </a:tr>
              <a:tr h="99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427550"/>
                  </a:ext>
                </a:extLst>
              </a:tr>
              <a:tr h="52752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CA" sz="1600" b="1" kern="120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Treaty </a:t>
                      </a:r>
                      <a:r>
                        <a:rPr lang="en-CA" sz="1600" b="1" kern="12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7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8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55</a:t>
                      </a:r>
                      <a:r>
                        <a:rPr lang="en-US" sz="2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years</a:t>
                      </a:r>
                      <a:r>
                        <a:rPr lang="en-US" sz="2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range: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16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86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CA" sz="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57</a:t>
                      </a:r>
                      <a:r>
                        <a:rPr lang="en-US" sz="2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years </a:t>
                      </a:r>
                      <a:endParaRPr lang="en-CA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range:21-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78)</a:t>
                      </a:r>
                      <a:endParaRPr lang="en-CA" sz="1400" b="1" kern="12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5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64</a:t>
                      </a:r>
                      <a:r>
                        <a:rPr lang="en-US" sz="2400" b="1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years </a:t>
                      </a:r>
                      <a:endParaRPr lang="en-CA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(range:20-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86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7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30</a:t>
                      </a:r>
                      <a:r>
                        <a:rPr lang="en-US" sz="2400" b="1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years </a:t>
                      </a:r>
                      <a:endParaRPr lang="en-CA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(range:0-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87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143802"/>
                  </a:ext>
                </a:extLst>
              </a:tr>
              <a:tr h="99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327613"/>
                  </a:ext>
                </a:extLst>
              </a:tr>
              <a:tr h="527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CA" sz="1600" b="1" kern="120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Treaty </a:t>
                      </a:r>
                      <a:r>
                        <a:rPr lang="en-CA" sz="1600" b="1" kern="12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CA" sz="7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8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56</a:t>
                      </a:r>
                      <a:r>
                        <a:rPr lang="en-US" sz="2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years</a:t>
                      </a:r>
                      <a:r>
                        <a:rPr lang="en-US" sz="2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range:1-93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CA" sz="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59</a:t>
                      </a:r>
                      <a:r>
                        <a:rPr lang="en-US" sz="2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years </a:t>
                      </a:r>
                      <a:endParaRPr lang="en-CA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range: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20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82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CA" sz="5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72</a:t>
                      </a:r>
                      <a:r>
                        <a:rPr lang="en-US" sz="2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years </a:t>
                      </a:r>
                      <a:endParaRPr lang="en-CA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(range:48-93)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CA" sz="7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28</a:t>
                      </a:r>
                      <a:r>
                        <a:rPr lang="en-US" sz="2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years </a:t>
                      </a:r>
                      <a:endParaRPr lang="en-CA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(range:0-87)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498408"/>
                  </a:ext>
                </a:extLst>
              </a:tr>
              <a:tr h="99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9152"/>
                  </a:ext>
                </a:extLst>
              </a:tr>
              <a:tr h="72442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CA" sz="1600" b="1" kern="12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First Nations Communities </a:t>
                      </a:r>
                      <a:r>
                        <a:rPr lang="en-CA" sz="1200" b="1" kern="120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1200" b="1" kern="12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 reserves)</a:t>
                      </a: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7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54</a:t>
                      </a:r>
                      <a:r>
                        <a:rPr lang="en-US" sz="2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years</a:t>
                      </a:r>
                      <a:r>
                        <a:rPr lang="en-US" sz="2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range: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-93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CA" sz="1400" b="1" kern="12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CA" sz="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57</a:t>
                      </a:r>
                      <a:r>
                        <a:rPr lang="en-US" sz="2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years </a:t>
                      </a:r>
                      <a:endParaRPr lang="en-CA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range:17-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88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5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67</a:t>
                      </a:r>
                      <a:r>
                        <a:rPr lang="en-US" sz="2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years </a:t>
                      </a:r>
                      <a:endParaRPr lang="en-CA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(range:20-93)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7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29</a:t>
                      </a:r>
                      <a:r>
                        <a:rPr lang="en-US" sz="2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years </a:t>
                      </a:r>
                      <a:endParaRPr lang="en-CA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(range:0-94)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367684"/>
                  </a:ext>
                </a:extLst>
              </a:tr>
              <a:tr h="99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0432710"/>
                  </a:ext>
                </a:extLst>
              </a:tr>
              <a:tr h="64817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CA" sz="1600" b="1" kern="120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Alberta       </a:t>
                      </a:r>
                      <a:r>
                        <a:rPr lang="en-CA" sz="1200" b="1" kern="120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1200" b="1" kern="12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includes First Nations communities)</a:t>
                      </a: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CA" sz="7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60</a:t>
                      </a:r>
                      <a:r>
                        <a:rPr lang="en-US" sz="2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years</a:t>
                      </a:r>
                      <a:r>
                        <a:rPr lang="en-US" sz="2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CA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range: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104)</a:t>
                      </a:r>
                      <a:endParaRPr lang="en-CA" sz="1400" b="1" kern="12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CA" sz="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57</a:t>
                      </a:r>
                      <a:r>
                        <a:rPr lang="en-US" sz="2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years </a:t>
                      </a:r>
                      <a:endParaRPr lang="en-CA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range: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-90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CA" sz="500" b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80</a:t>
                      </a:r>
                      <a:r>
                        <a:rPr lang="en-US" sz="2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years </a:t>
                      </a:r>
                      <a:endParaRPr lang="en-CA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(range: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20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107)</a:t>
                      </a:r>
                      <a:endParaRPr lang="en-CA" sz="1400" b="1" kern="12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CA" sz="7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35</a:t>
                      </a:r>
                      <a:r>
                        <a:rPr lang="en-US" sz="2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years </a:t>
                      </a:r>
                      <a:endParaRPr lang="en-CA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(range:0-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108)</a:t>
                      </a:r>
                      <a:endParaRPr lang="en-CA" sz="1400" b="1" kern="12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66" marR="39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533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97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377" y="-326571"/>
            <a:ext cx="10058400" cy="1450757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Test Volume</a:t>
            </a:r>
            <a:r>
              <a:rPr lang="en-CA" dirty="0">
                <a:solidFill>
                  <a:srgbClr val="567BB6"/>
                </a:solidFill>
              </a:rPr>
              <a:t/>
            </a:r>
            <a:br>
              <a:rPr lang="en-CA" dirty="0">
                <a:solidFill>
                  <a:srgbClr val="567BB6"/>
                </a:solidFill>
              </a:rPr>
            </a:br>
            <a:r>
              <a:rPr lang="en-CA" sz="2000" dirty="0">
                <a:solidFill>
                  <a:srgbClr val="567BB6"/>
                </a:solidFill>
              </a:rPr>
              <a:t>Sources: Community Reports to FNIHB-AB </a:t>
            </a:r>
            <a:r>
              <a:rPr lang="en-CA" sz="2000" dirty="0" smtClean="0">
                <a:solidFill>
                  <a:srgbClr val="567BB6"/>
                </a:solidFill>
              </a:rPr>
              <a:t>(June 16, 2021) </a:t>
            </a:r>
            <a:endParaRPr lang="en-CA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2400" dirty="0"/>
              <a:t>Questions: VChelp@FNTN.ca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960389" y="5377743"/>
          <a:ext cx="6657975" cy="914680"/>
        </p:xfrm>
        <a:graphic>
          <a:graphicData uri="http://schemas.openxmlformats.org/drawingml/2006/table">
            <a:tbl>
              <a:tblPr firstRow="1" firstCol="1" bandRow="1"/>
              <a:tblGrid>
                <a:gridCol w="2607310">
                  <a:extLst>
                    <a:ext uri="{9D8B030D-6E8A-4147-A177-3AD203B41FA5}">
                      <a16:colId xmlns:a16="http://schemas.microsoft.com/office/drawing/2014/main" val="596562675"/>
                    </a:ext>
                  </a:extLst>
                </a:gridCol>
                <a:gridCol w="180340">
                  <a:extLst>
                    <a:ext uri="{9D8B030D-6E8A-4147-A177-3AD203B41FA5}">
                      <a16:colId xmlns:a16="http://schemas.microsoft.com/office/drawing/2014/main" val="1678998957"/>
                    </a:ext>
                  </a:extLst>
                </a:gridCol>
                <a:gridCol w="1710055">
                  <a:extLst>
                    <a:ext uri="{9D8B030D-6E8A-4147-A177-3AD203B41FA5}">
                      <a16:colId xmlns:a16="http://schemas.microsoft.com/office/drawing/2014/main" val="2198183082"/>
                    </a:ext>
                  </a:extLst>
                </a:gridCol>
                <a:gridCol w="179705">
                  <a:extLst>
                    <a:ext uri="{9D8B030D-6E8A-4147-A177-3AD203B41FA5}">
                      <a16:colId xmlns:a16="http://schemas.microsoft.com/office/drawing/2014/main" val="3373017497"/>
                    </a:ext>
                  </a:extLst>
                </a:gridCol>
                <a:gridCol w="1980565">
                  <a:extLst>
                    <a:ext uri="{9D8B030D-6E8A-4147-A177-3AD203B41FA5}">
                      <a16:colId xmlns:a16="http://schemas.microsoft.com/office/drawing/2014/main" val="680957144"/>
                    </a:ext>
                  </a:extLst>
                </a:gridCol>
              </a:tblGrid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 volume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 </a:t>
                      </a:r>
                      <a:r>
                        <a:rPr lang="en-C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positive test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56164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44017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 Nations (on </a:t>
                      </a:r>
                      <a:r>
                        <a:rPr lang="en-CA" sz="16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reserve)*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128,506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6.8%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607473"/>
                  </a:ext>
                </a:extLst>
              </a:tr>
              <a:tr h="61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187112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Albertans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4,611,956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5.0%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71799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41389" y="5146911"/>
            <a:ext cx="7467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^late reporting from some communities  </a:t>
            </a:r>
            <a:endParaRPr lang="en-CA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7692833" y="5434973"/>
            <a:ext cx="4054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*some communities are not reporting testing data to FNIHB-AB, so percent positive test may be overestimated </a:t>
            </a:r>
            <a:endParaRPr lang="en-CA" sz="1000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744387" y="1097096"/>
          <a:ext cx="10706400" cy="40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351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77338"/>
          </a:xfrm>
        </p:spPr>
        <p:txBody>
          <a:bodyPr>
            <a:normAutofit/>
          </a:bodyPr>
          <a:lstStyle/>
          <a:p>
            <a:r>
              <a:rPr lang="en-CA" dirty="0"/>
              <a:t>Alberta COVID-19 Testing Criteria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CA" sz="2200" dirty="0"/>
              <a:t>Testing is available </a:t>
            </a:r>
            <a:r>
              <a:rPr lang="en-CA" sz="2200" dirty="0" smtClean="0"/>
              <a:t>for:</a:t>
            </a:r>
            <a:endParaRPr lang="en-CA" sz="2200" dirty="0"/>
          </a:p>
          <a:p>
            <a:pPr lvl="2"/>
            <a:r>
              <a:rPr lang="en-CA" sz="2200" dirty="0"/>
              <a:t>any person exhibiting any </a:t>
            </a:r>
            <a:r>
              <a:rPr lang="en-CA" sz="2200" dirty="0">
                <a:hlinkClick r:id="rId3"/>
              </a:rPr>
              <a:t>symptoms of COVID-19</a:t>
            </a:r>
            <a:endParaRPr lang="en-CA" sz="2200" dirty="0"/>
          </a:p>
          <a:p>
            <a:pPr lvl="2"/>
            <a:r>
              <a:rPr lang="en-CA" sz="2200" dirty="0"/>
              <a:t>all close contacts of confirmed COVID-19 cases</a:t>
            </a:r>
          </a:p>
          <a:p>
            <a:pPr lvl="2"/>
            <a:r>
              <a:rPr lang="en-CA" sz="2200" dirty="0"/>
              <a:t>all workers and/or residents at specific outbreak </a:t>
            </a:r>
            <a:r>
              <a:rPr lang="en-CA" sz="2200" dirty="0" smtClean="0"/>
              <a:t>sites</a:t>
            </a:r>
          </a:p>
          <a:p>
            <a:pPr lvl="2"/>
            <a:endParaRPr lang="en-CA" sz="2200" dirty="0"/>
          </a:p>
          <a:p>
            <a:pPr marL="201168" lvl="1" indent="0">
              <a:buNone/>
            </a:pPr>
            <a:r>
              <a:rPr lang="en-CA" sz="2200" dirty="0" smtClean="0"/>
              <a:t>Asymptomatic </a:t>
            </a:r>
            <a:r>
              <a:rPr lang="en-CA" sz="2200" dirty="0"/>
              <a:t>testing has been paused for people who have no known exposure to COVID-19</a:t>
            </a:r>
            <a:r>
              <a:rPr lang="en-CA" sz="2200" dirty="0" smtClean="0"/>
              <a:t>.</a:t>
            </a:r>
          </a:p>
          <a:p>
            <a:pPr marL="201168" lvl="1" indent="0">
              <a:buNone/>
            </a:pPr>
            <a:endParaRPr lang="en-CA" sz="2200" dirty="0"/>
          </a:p>
          <a:p>
            <a:pPr marL="201168" lvl="1" indent="0">
              <a:buNone/>
            </a:pPr>
            <a:r>
              <a:rPr lang="en-CA" sz="2200" dirty="0" smtClean="0"/>
              <a:t>FNIHB </a:t>
            </a:r>
            <a:r>
              <a:rPr lang="en-CA" sz="2200" dirty="0"/>
              <a:t>MOHs will provide guidance to prioritize testing in First Nation communities with cases</a:t>
            </a:r>
            <a:r>
              <a:rPr lang="en-CA" sz="2200" dirty="0" smtClean="0"/>
              <a:t>.</a:t>
            </a:r>
          </a:p>
          <a:p>
            <a:pPr marL="201168" lvl="1" indent="0">
              <a:buNone/>
            </a:pPr>
            <a:endParaRPr lang="en-CA" sz="2400" dirty="0"/>
          </a:p>
          <a:p>
            <a:pPr marL="201168" lvl="1" indent="0">
              <a:buNone/>
            </a:pP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2400" dirty="0"/>
              <a:t>Questions: VChelp@FNTN.ca</a:t>
            </a:r>
          </a:p>
        </p:txBody>
      </p:sp>
    </p:spTree>
    <p:extLst>
      <p:ext uri="{BB962C8B-B14F-4D97-AF65-F5344CB8AC3E}">
        <p14:creationId xmlns:p14="http://schemas.microsoft.com/office/powerpoint/2010/main" val="287188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56520" cy="1181979"/>
          </a:xfrm>
        </p:spPr>
        <p:txBody>
          <a:bodyPr>
            <a:normAutofit/>
          </a:bodyPr>
          <a:lstStyle/>
          <a:p>
            <a:r>
              <a:rPr lang="en-CA" sz="4400" dirty="0" smtClean="0"/>
              <a:t>COVID-19 Variant of Concern Testing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30375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CA" sz="2400" dirty="0" smtClean="0">
                <a:solidFill>
                  <a:schemeClr val="tx1"/>
                </a:solidFill>
              </a:rPr>
              <a:t>Due </a:t>
            </a:r>
            <a:r>
              <a:rPr lang="en-CA" sz="2400" dirty="0">
                <a:solidFill>
                  <a:schemeClr val="tx1"/>
                </a:solidFill>
              </a:rPr>
              <a:t>to the large number of positive COVID-19 cases, the provincial lab only screened a sample of positive cases for variants of concern between May 1, 2021 -</a:t>
            </a:r>
            <a:r>
              <a:rPr lang="en-CA" sz="2400" dirty="0" smtClean="0">
                <a:solidFill>
                  <a:schemeClr val="tx1"/>
                </a:solidFill>
              </a:rPr>
              <a:t> </a:t>
            </a:r>
            <a:r>
              <a:rPr lang="en-CA" sz="2400" dirty="0">
                <a:solidFill>
                  <a:schemeClr val="tx1"/>
                </a:solidFill>
              </a:rPr>
              <a:t>May 31, </a:t>
            </a:r>
            <a:r>
              <a:rPr lang="en-CA" sz="2400" dirty="0" smtClean="0">
                <a:solidFill>
                  <a:schemeClr val="tx1"/>
                </a:solidFill>
              </a:rPr>
              <a:t>2021.</a:t>
            </a:r>
          </a:p>
          <a:p>
            <a:pPr marL="201168" lvl="1" indent="0">
              <a:buNone/>
            </a:pPr>
            <a:endParaRPr lang="en-CA" sz="2400" dirty="0" smtClean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en-CA" sz="2400" dirty="0" smtClean="0">
                <a:solidFill>
                  <a:schemeClr val="tx1"/>
                </a:solidFill>
              </a:rPr>
              <a:t>As of June </a:t>
            </a:r>
            <a:r>
              <a:rPr lang="en-CA" sz="2400" dirty="0">
                <a:solidFill>
                  <a:schemeClr val="tx1"/>
                </a:solidFill>
              </a:rPr>
              <a:t>1, 2021, variant of concern testing </a:t>
            </a:r>
            <a:r>
              <a:rPr lang="en-CA" sz="2400" dirty="0" smtClean="0">
                <a:solidFill>
                  <a:schemeClr val="tx1"/>
                </a:solidFill>
              </a:rPr>
              <a:t>resumed for </a:t>
            </a:r>
            <a:r>
              <a:rPr lang="en-CA" sz="2400" dirty="0">
                <a:solidFill>
                  <a:schemeClr val="tx1"/>
                </a:solidFill>
              </a:rPr>
              <a:t>all COVID-19 </a:t>
            </a:r>
            <a:r>
              <a:rPr lang="en-CA" sz="2400" dirty="0" smtClean="0">
                <a:solidFill>
                  <a:schemeClr val="tx1"/>
                </a:solidFill>
              </a:rPr>
              <a:t>positive samples.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2400" dirty="0" smtClean="0"/>
              <a:t>Questions: VChelp@FNTN.ca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12604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433" y="306978"/>
            <a:ext cx="10489475" cy="124097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Number of Reported COVID-19 Variant of Concern Cases, by </a:t>
            </a:r>
            <a:r>
              <a:rPr lang="en-CA" dirty="0"/>
              <a:t>Location </a:t>
            </a:r>
            <a:r>
              <a:rPr lang="en-CA" sz="4000" b="1" dirty="0"/>
              <a:t>as of June 15, 2021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075679"/>
              </p:ext>
            </p:extLst>
          </p:nvPr>
        </p:nvGraphicFramePr>
        <p:xfrm>
          <a:off x="1096963" y="2318385"/>
          <a:ext cx="1358855" cy="875484"/>
        </p:xfrm>
        <a:graphic>
          <a:graphicData uri="http://schemas.openxmlformats.org/drawingml/2006/table">
            <a:tbl>
              <a:tblPr/>
              <a:tblGrid>
                <a:gridCol w="271771">
                  <a:extLst>
                    <a:ext uri="{9D8B030D-6E8A-4147-A177-3AD203B41FA5}">
                      <a16:colId xmlns:a16="http://schemas.microsoft.com/office/drawing/2014/main" val="98191088"/>
                    </a:ext>
                  </a:extLst>
                </a:gridCol>
                <a:gridCol w="271771">
                  <a:extLst>
                    <a:ext uri="{9D8B030D-6E8A-4147-A177-3AD203B41FA5}">
                      <a16:colId xmlns:a16="http://schemas.microsoft.com/office/drawing/2014/main" val="3125370286"/>
                    </a:ext>
                  </a:extLst>
                </a:gridCol>
                <a:gridCol w="271771">
                  <a:extLst>
                    <a:ext uri="{9D8B030D-6E8A-4147-A177-3AD203B41FA5}">
                      <a16:colId xmlns:a16="http://schemas.microsoft.com/office/drawing/2014/main" val="3487487425"/>
                    </a:ext>
                  </a:extLst>
                </a:gridCol>
                <a:gridCol w="271771">
                  <a:extLst>
                    <a:ext uri="{9D8B030D-6E8A-4147-A177-3AD203B41FA5}">
                      <a16:colId xmlns:a16="http://schemas.microsoft.com/office/drawing/2014/main" val="2014452263"/>
                    </a:ext>
                  </a:extLst>
                </a:gridCol>
                <a:gridCol w="271771">
                  <a:extLst>
                    <a:ext uri="{9D8B030D-6E8A-4147-A177-3AD203B41FA5}">
                      <a16:colId xmlns:a16="http://schemas.microsoft.com/office/drawing/2014/main" val="1420777310"/>
                    </a:ext>
                  </a:extLst>
                </a:gridCol>
              </a:tblGrid>
              <a:tr h="437742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868044"/>
                  </a:ext>
                </a:extLst>
              </a:tr>
              <a:tr h="437742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558726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2400" dirty="0" smtClean="0"/>
              <a:t>Questions: VChelp@FNTN.ca</a:t>
            </a:r>
            <a:endParaRPr lang="en-CA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682043"/>
              </p:ext>
            </p:extLst>
          </p:nvPr>
        </p:nvGraphicFramePr>
        <p:xfrm>
          <a:off x="1025433" y="1831768"/>
          <a:ext cx="10104438" cy="4214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622">
                  <a:extLst>
                    <a:ext uri="{9D8B030D-6E8A-4147-A177-3AD203B41FA5}">
                      <a16:colId xmlns:a16="http://schemas.microsoft.com/office/drawing/2014/main" val="2153380182"/>
                    </a:ext>
                  </a:extLst>
                </a:gridCol>
                <a:gridCol w="1773381">
                  <a:extLst>
                    <a:ext uri="{9D8B030D-6E8A-4147-A177-3AD203B41FA5}">
                      <a16:colId xmlns:a16="http://schemas.microsoft.com/office/drawing/2014/main" val="3977008068"/>
                    </a:ext>
                  </a:extLst>
                </a:gridCol>
                <a:gridCol w="1842655">
                  <a:extLst>
                    <a:ext uri="{9D8B030D-6E8A-4147-A177-3AD203B41FA5}">
                      <a16:colId xmlns:a16="http://schemas.microsoft.com/office/drawing/2014/main" val="1281410297"/>
                    </a:ext>
                  </a:extLst>
                </a:gridCol>
                <a:gridCol w="1595571">
                  <a:extLst>
                    <a:ext uri="{9D8B030D-6E8A-4147-A177-3AD203B41FA5}">
                      <a16:colId xmlns:a16="http://schemas.microsoft.com/office/drawing/2014/main" val="1589451239"/>
                    </a:ext>
                  </a:extLst>
                </a:gridCol>
                <a:gridCol w="1653320">
                  <a:extLst>
                    <a:ext uri="{9D8B030D-6E8A-4147-A177-3AD203B41FA5}">
                      <a16:colId xmlns:a16="http://schemas.microsoft.com/office/drawing/2014/main" val="1078082821"/>
                    </a:ext>
                  </a:extLst>
                </a:gridCol>
                <a:gridCol w="1507889">
                  <a:extLst>
                    <a:ext uri="{9D8B030D-6E8A-4147-A177-3AD203B41FA5}">
                      <a16:colId xmlns:a16="http://schemas.microsoft.com/office/drawing/2014/main" val="1650013358"/>
                    </a:ext>
                  </a:extLst>
                </a:gridCol>
              </a:tblGrid>
              <a:tr h="1523273"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dirty="0" smtClean="0"/>
                        <a:t>Location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dirty="0" smtClean="0"/>
                        <a:t>B.1.1.7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(Alpha)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i="1" dirty="0" smtClean="0"/>
                        <a:t>First identified in the UK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dirty="0" smtClean="0"/>
                        <a:t>B.1.351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(Beta)</a:t>
                      </a:r>
                    </a:p>
                    <a:p>
                      <a:pPr algn="ctr"/>
                      <a:r>
                        <a:rPr lang="en-CA" i="1" baseline="0" dirty="0" smtClean="0"/>
                        <a:t> First identified in </a:t>
                      </a:r>
                      <a:endParaRPr lang="en-CA" i="1" dirty="0" smtClean="0"/>
                    </a:p>
                    <a:p>
                      <a:pPr algn="ctr"/>
                      <a:r>
                        <a:rPr lang="en-CA" i="1" dirty="0" smtClean="0"/>
                        <a:t>South 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dirty="0" smtClean="0"/>
                        <a:t>B.1.617.2</a:t>
                      </a:r>
                    </a:p>
                    <a:p>
                      <a:pPr algn="ctr"/>
                      <a:r>
                        <a:rPr lang="en-CA" dirty="0" smtClean="0"/>
                        <a:t>(Delta)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i="1" dirty="0" smtClean="0"/>
                        <a:t>First identified in India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dirty="0" smtClean="0"/>
                        <a:t>P.1</a:t>
                      </a:r>
                      <a:r>
                        <a:rPr lang="en-CA" baseline="0" dirty="0" smtClean="0"/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(Gamma)</a:t>
                      </a:r>
                      <a:endParaRPr lang="en-CA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i="1" baseline="0" dirty="0" smtClean="0"/>
                        <a:t>First identified in Brazil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dirty="0" smtClean="0"/>
                        <a:t>Total Number of Variant Cases Reported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419850"/>
                  </a:ext>
                </a:extLst>
              </a:tr>
              <a:tr h="818561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AB</a:t>
                      </a:r>
                      <a:r>
                        <a:rPr lang="en-CA" b="1" baseline="0" dirty="0" smtClean="0"/>
                        <a:t> First Nations </a:t>
                      </a:r>
                    </a:p>
                    <a:p>
                      <a:pPr algn="ctr"/>
                      <a:r>
                        <a:rPr lang="en-CA" b="1" baseline="0" dirty="0" smtClean="0"/>
                        <a:t>On-Reserve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914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942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109732"/>
                  </a:ext>
                </a:extLst>
              </a:tr>
              <a:tr h="1124837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Alberta</a:t>
                      </a:r>
                    </a:p>
                    <a:p>
                      <a:pPr algn="ctr"/>
                      <a:r>
                        <a:rPr lang="en-CA" b="1" dirty="0" smtClean="0"/>
                        <a:t> </a:t>
                      </a:r>
                      <a:r>
                        <a:rPr lang="en-CA" dirty="0" smtClean="0"/>
                        <a:t>(includes</a:t>
                      </a:r>
                      <a:r>
                        <a:rPr lang="en-CA" baseline="0" dirty="0" smtClean="0"/>
                        <a:t> cases</a:t>
                      </a:r>
                    </a:p>
                    <a:p>
                      <a:pPr algn="ctr"/>
                      <a:r>
                        <a:rPr lang="en-CA" baseline="0" dirty="0" smtClean="0"/>
                        <a:t>on-reserve 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44,959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156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356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2,704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48,175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55626"/>
                  </a:ext>
                </a:extLst>
              </a:tr>
              <a:tr h="533356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Canada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215,166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1,915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1,766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15,290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234,137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693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1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560" y="286603"/>
            <a:ext cx="10963386" cy="1118615"/>
          </a:xfrm>
        </p:spPr>
        <p:txBody>
          <a:bodyPr>
            <a:normAutofit/>
          </a:bodyPr>
          <a:lstStyle/>
          <a:p>
            <a:r>
              <a:rPr lang="en-CA" sz="4400" dirty="0" smtClean="0"/>
              <a:t>Current Situation: Stage 2 Re-Opening</a:t>
            </a:r>
            <a:endParaRPr lang="en-CA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6143"/>
            <a:ext cx="10058400" cy="454587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CA" sz="6200" dirty="0" smtClean="0"/>
              <a:t>Started June 10</a:t>
            </a:r>
            <a:r>
              <a:rPr lang="en-CA" sz="6200" baseline="30000" dirty="0" smtClean="0"/>
              <a:t>th</a:t>
            </a:r>
            <a:r>
              <a:rPr lang="en-CA" sz="6200" dirty="0" smtClean="0"/>
              <a:t>: </a:t>
            </a:r>
          </a:p>
          <a:p>
            <a:pPr marL="0" indent="0">
              <a:buNone/>
            </a:pPr>
            <a:r>
              <a:rPr lang="en-CA" sz="6200" dirty="0" smtClean="0"/>
              <a:t>Two </a:t>
            </a:r>
            <a:r>
              <a:rPr lang="en-CA" sz="6200" dirty="0"/>
              <a:t>weeks after 60% of Albertans </a:t>
            </a:r>
            <a:r>
              <a:rPr lang="en-CA" sz="6200" dirty="0" smtClean="0"/>
              <a:t>12+ </a:t>
            </a:r>
            <a:r>
              <a:rPr lang="en-CA" sz="6200" dirty="0"/>
              <a:t>received at least one </a:t>
            </a:r>
            <a:r>
              <a:rPr lang="en-CA" sz="6200" dirty="0" smtClean="0"/>
              <a:t>dose of vaccine and </a:t>
            </a:r>
            <a:r>
              <a:rPr lang="en-CA" sz="6200" dirty="0"/>
              <a:t>hospitalizations </a:t>
            </a:r>
            <a:r>
              <a:rPr lang="en-CA" sz="6200" dirty="0" smtClean="0"/>
              <a:t>were </a:t>
            </a:r>
            <a:r>
              <a:rPr lang="en-CA" sz="6200" dirty="0"/>
              <a:t>below 500 and declining. </a:t>
            </a:r>
          </a:p>
          <a:p>
            <a:pPr marL="0" indent="0">
              <a:buNone/>
            </a:pPr>
            <a:r>
              <a:rPr lang="en-CA" sz="6800" b="1" dirty="0" smtClean="0"/>
              <a:t>Public Health Measures in Effect: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6200" dirty="0" smtClean="0"/>
              <a:t> Work from home order is lifted but still recommended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6200" dirty="0" smtClean="0"/>
              <a:t> Physical distancing and masking requirements remain in effect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6200" dirty="0" smtClean="0"/>
              <a:t> Outdoor social gatherings – up to 20 people with distancing (indoor social gatherings still not permitted)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6200" dirty="0" smtClean="0"/>
              <a:t> Funeral services – up to 20 people, indoors and outdoors (receptions permitted outdoors only)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6200" dirty="0" smtClean="0"/>
              <a:t> Wedding ceremonies – up to 20 people, indoors and outdoors (receptions permitted outdoors only)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6200" dirty="0" smtClean="0"/>
              <a:t> </a:t>
            </a:r>
            <a:r>
              <a:rPr lang="en-CA" sz="6200" dirty="0"/>
              <a:t>Restaurants – 6 people per table max, indoors or </a:t>
            </a:r>
            <a:r>
              <a:rPr lang="en-CA" sz="6200" dirty="0" smtClean="0"/>
              <a:t>outdoors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6200" dirty="0"/>
              <a:t> Places of worship – 1/3 of fire code occupancy</a:t>
            </a:r>
          </a:p>
          <a:p>
            <a:pPr>
              <a:buFont typeface="Arial" panose="020B0604020202020204" pitchFamily="34" charset="0"/>
              <a:buChar char="•"/>
            </a:pPr>
            <a:endParaRPr lang="en-CA" sz="5000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2400" dirty="0" smtClean="0"/>
              <a:t>Questions: VChelp@FNTN.ca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79925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83325"/>
            <a:ext cx="10986654" cy="1012372"/>
          </a:xfrm>
        </p:spPr>
        <p:txBody>
          <a:bodyPr>
            <a:normAutofit/>
          </a:bodyPr>
          <a:lstStyle/>
          <a:p>
            <a:r>
              <a:rPr lang="en-CA" sz="4400" dirty="0" smtClean="0"/>
              <a:t>Stage 2: Public Health Measures </a:t>
            </a:r>
            <a:r>
              <a:rPr lang="en-CA" sz="4400" dirty="0"/>
              <a:t>in </a:t>
            </a:r>
            <a:r>
              <a:rPr lang="en-CA" sz="4400" dirty="0" smtClean="0"/>
              <a:t>Effect (cont’d)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28800"/>
            <a:ext cx="10058400" cy="4500154"/>
          </a:xfrm>
        </p:spPr>
        <p:txBody>
          <a:bodyPr>
            <a:normAutofit fontScale="5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3600" dirty="0" smtClean="0"/>
              <a:t> Gyms </a:t>
            </a:r>
            <a:r>
              <a:rPr lang="en-CA" sz="3600" dirty="0"/>
              <a:t>and fitness studios – open for solo and drop-in activities and indoor fitness classes with 3 metre </a:t>
            </a:r>
            <a:r>
              <a:rPr lang="en-CA" sz="3600" dirty="0" smtClean="0"/>
              <a:t>distancing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3600" dirty="0" smtClean="0"/>
              <a:t> Retail</a:t>
            </a:r>
            <a:r>
              <a:rPr lang="en-CA" sz="3600" dirty="0"/>
              <a:t> – 1/3 of fire code occupancy (must maintain ability to </a:t>
            </a:r>
            <a:r>
              <a:rPr lang="en-CA" sz="3600" dirty="0" smtClean="0"/>
              <a:t>distance)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3600" dirty="0"/>
              <a:t> </a:t>
            </a:r>
            <a:r>
              <a:rPr lang="en-CA" sz="3600" dirty="0" smtClean="0"/>
              <a:t>Youth </a:t>
            </a:r>
            <a:r>
              <a:rPr lang="en-CA" sz="3600" dirty="0"/>
              <a:t>activities (day camps, overnight camps, play centres) – resume with </a:t>
            </a:r>
            <a:r>
              <a:rPr lang="en-CA" sz="3600" dirty="0" smtClean="0"/>
              <a:t>restrictions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3600" dirty="0"/>
              <a:t> </a:t>
            </a:r>
            <a:r>
              <a:rPr lang="en-CA" sz="3600" dirty="0" smtClean="0"/>
              <a:t>Youth </a:t>
            </a:r>
            <a:r>
              <a:rPr lang="en-CA" sz="3600" dirty="0"/>
              <a:t>and adult sports – resume with no restrictions, indoors and </a:t>
            </a:r>
            <a:r>
              <a:rPr lang="en-CA" sz="3600" dirty="0" smtClean="0"/>
              <a:t>outdoors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3600" dirty="0"/>
              <a:t> </a:t>
            </a:r>
            <a:r>
              <a:rPr lang="en-CA" sz="3600" dirty="0" smtClean="0"/>
              <a:t>Outdoor </a:t>
            </a:r>
            <a:r>
              <a:rPr lang="en-CA" sz="3600" dirty="0"/>
              <a:t>public gatherings (concerts/festivals) – up to 150 </a:t>
            </a:r>
            <a:r>
              <a:rPr lang="en-CA" sz="3600" dirty="0" smtClean="0"/>
              <a:t>people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3600" dirty="0"/>
              <a:t> </a:t>
            </a:r>
            <a:r>
              <a:rPr lang="en-CA" sz="3600" dirty="0" smtClean="0"/>
              <a:t>Outdoor </a:t>
            </a:r>
            <a:r>
              <a:rPr lang="en-CA" sz="3600" dirty="0"/>
              <a:t>fixed seating facilities (grandstands) – 1/3 seated </a:t>
            </a:r>
            <a:r>
              <a:rPr lang="en-CA" sz="3600" dirty="0" smtClean="0"/>
              <a:t>capacity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3600" dirty="0" smtClean="0"/>
              <a:t> Personal </a:t>
            </a:r>
            <a:r>
              <a:rPr lang="en-CA" sz="3600" dirty="0"/>
              <a:t>and wellness services – resume walk-in service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3600" dirty="0"/>
              <a:t> Post-secondary – resume in-person </a:t>
            </a:r>
            <a:r>
              <a:rPr lang="en-CA" sz="3600" dirty="0" smtClean="0"/>
              <a:t>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3600" dirty="0"/>
              <a:t> Indoor recreation, entertainment and other settings (rec centres, arenas, casinos, cinemas, theatres, museums, galleries, libraries, etc.) – open at 1/3 of fire code </a:t>
            </a:r>
            <a:r>
              <a:rPr lang="en-CA" sz="3600" dirty="0" smtClean="0"/>
              <a:t>occupancy</a:t>
            </a:r>
          </a:p>
          <a:p>
            <a:pPr marL="0" indent="0">
              <a:buNone/>
            </a:pPr>
            <a:r>
              <a:rPr lang="en-CA" sz="3600" dirty="0" smtClean="0"/>
              <a:t>For </a:t>
            </a:r>
            <a:r>
              <a:rPr lang="en-CA" sz="3600" dirty="0"/>
              <a:t>further </a:t>
            </a:r>
            <a:r>
              <a:rPr lang="en-CA" sz="3600" dirty="0" smtClean="0"/>
              <a:t>information, </a:t>
            </a:r>
            <a:r>
              <a:rPr lang="en-CA" sz="3600" dirty="0"/>
              <a:t>refer to: </a:t>
            </a:r>
            <a:r>
              <a:rPr lang="en-CA" sz="3600" dirty="0" smtClean="0">
                <a:hlinkClick r:id="rId2"/>
              </a:rPr>
              <a:t>https</a:t>
            </a:r>
            <a:r>
              <a:rPr lang="en-CA" sz="3600" dirty="0">
                <a:hlinkClick r:id="rId2"/>
              </a:rPr>
              <a:t>://www.alberta.ca/enhanced-public-health-measures.aspx</a:t>
            </a:r>
            <a:endParaRPr lang="en-CA" sz="3600" dirty="0"/>
          </a:p>
          <a:p>
            <a:pPr marL="0" indent="0">
              <a:buNone/>
            </a:pPr>
            <a:endParaRPr lang="en-CA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2400" dirty="0" smtClean="0"/>
              <a:t>Questions: VChelp@FNTN.ca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66085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22157"/>
          </a:xfrm>
        </p:spPr>
        <p:txBody>
          <a:bodyPr/>
          <a:lstStyle/>
          <a:p>
            <a:r>
              <a:rPr lang="en-CA" dirty="0" smtClean="0"/>
              <a:t>Next Step: Stage 3 Re-Opening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80746"/>
          </a:xfrm>
        </p:spPr>
        <p:txBody>
          <a:bodyPr/>
          <a:lstStyle/>
          <a:p>
            <a:pPr marL="0" indent="0">
              <a:buNone/>
            </a:pPr>
            <a:r>
              <a:rPr lang="en-CA" b="1" dirty="0" smtClean="0"/>
              <a:t>Expected to occur two </a:t>
            </a:r>
            <a:r>
              <a:rPr lang="en-CA" b="1" dirty="0"/>
              <a:t>weeks after 70% of Albertans 12+ (born in 2009 or earlier) have received at least one </a:t>
            </a:r>
            <a:r>
              <a:rPr lang="en-CA" b="1" dirty="0" smtClean="0"/>
              <a:t>dose of COVID-19 vaccine</a:t>
            </a:r>
          </a:p>
          <a:p>
            <a:pPr marL="0" indent="0">
              <a:buNone/>
            </a:pPr>
            <a:r>
              <a:rPr lang="en-CA" b="1" dirty="0" smtClean="0"/>
              <a:t>Will likely begin </a:t>
            </a:r>
            <a:r>
              <a:rPr lang="en-CA" b="1" dirty="0" smtClean="0"/>
              <a:t>in </a:t>
            </a:r>
            <a:r>
              <a:rPr lang="en-CA" b="1" dirty="0"/>
              <a:t>early </a:t>
            </a:r>
            <a:r>
              <a:rPr lang="en-CA" b="1" dirty="0" smtClean="0"/>
              <a:t>July</a:t>
            </a:r>
            <a:endParaRPr lang="en-CA" dirty="0"/>
          </a:p>
          <a:p>
            <a:pPr>
              <a:buFont typeface="Wingdings" panose="05000000000000000000" pitchFamily="2" charset="2"/>
              <a:buChar char="§"/>
            </a:pPr>
            <a:r>
              <a:rPr lang="en-CA" dirty="0" smtClean="0"/>
              <a:t> During this stage, all </a:t>
            </a:r>
            <a:r>
              <a:rPr lang="en-CA" dirty="0"/>
              <a:t>restrictions </a:t>
            </a:r>
            <a:r>
              <a:rPr lang="en-CA" dirty="0" smtClean="0"/>
              <a:t>will be lifted</a:t>
            </a:r>
            <a:r>
              <a:rPr lang="en-CA" dirty="0"/>
              <a:t>, including </a:t>
            </a:r>
            <a:r>
              <a:rPr lang="en-CA" dirty="0" smtClean="0"/>
              <a:t>the ban </a:t>
            </a:r>
            <a:r>
              <a:rPr lang="en-CA" dirty="0"/>
              <a:t>on indoor social </a:t>
            </a:r>
            <a:r>
              <a:rPr lang="en-CA" dirty="0" smtClean="0"/>
              <a:t>gatherings.</a:t>
            </a:r>
            <a:endParaRPr lang="en-CA" dirty="0"/>
          </a:p>
          <a:p>
            <a:pPr>
              <a:buFont typeface="Wingdings" panose="05000000000000000000" pitchFamily="2" charset="2"/>
              <a:buChar char="§"/>
            </a:pPr>
            <a:r>
              <a:rPr lang="en-CA" dirty="0" smtClean="0"/>
              <a:t> Isolation </a:t>
            </a:r>
            <a:r>
              <a:rPr lang="en-CA" dirty="0"/>
              <a:t>requirements for confirmed cases of COVID-19 and some protective measures in continuing care settings </a:t>
            </a:r>
            <a:r>
              <a:rPr lang="en-CA" dirty="0" smtClean="0"/>
              <a:t>will remain in effect.</a:t>
            </a:r>
            <a:endParaRPr lang="en-CA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Questions: VChelp@FNTN.ca</a:t>
            </a:r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114" y="4038600"/>
            <a:ext cx="25717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2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63" y="758825"/>
            <a:ext cx="10058400" cy="2420898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262626"/>
                </a:solidFill>
              </a:rPr>
              <a:t>COVID-19 </a:t>
            </a:r>
            <a:r>
              <a:rPr lang="en-US" sz="7200" dirty="0" smtClean="0">
                <a:solidFill>
                  <a:srgbClr val="262626"/>
                </a:solidFill>
              </a:rPr>
              <a:t>Vaccine Update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>
                <a:solidFill>
                  <a:srgbClr val="637052"/>
                </a:solidFill>
              </a:rPr>
              <a:t>Dr. Chris Sarin, Deputy medical officer of health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2400" dirty="0"/>
              <a:t>Questions: VChelp@FNTN.ca</a:t>
            </a:r>
          </a:p>
        </p:txBody>
      </p:sp>
    </p:spTree>
    <p:extLst>
      <p:ext uri="{BB962C8B-B14F-4D97-AF65-F5344CB8AC3E}">
        <p14:creationId xmlns:p14="http://schemas.microsoft.com/office/powerpoint/2010/main" val="91158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352" y="1845734"/>
            <a:ext cx="10812359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CA" sz="2400" dirty="0">
                <a:solidFill>
                  <a:srgbClr val="000000"/>
                </a:solidFill>
              </a:rPr>
              <a:t>1</a:t>
            </a:r>
            <a:r>
              <a:rPr lang="en-CA" sz="2400" dirty="0" smtClean="0">
                <a:solidFill>
                  <a:srgbClr val="000000"/>
                </a:solidFill>
              </a:rPr>
              <a:t>. MOH </a:t>
            </a:r>
            <a:r>
              <a:rPr lang="en-CA" sz="2400" dirty="0">
                <a:solidFill>
                  <a:srgbClr val="000000"/>
                </a:solidFill>
              </a:rPr>
              <a:t>Update </a:t>
            </a:r>
            <a:r>
              <a:rPr lang="en-CA" sz="2400" dirty="0" smtClean="0">
                <a:solidFill>
                  <a:srgbClr val="000000"/>
                </a:solidFill>
              </a:rPr>
              <a:t>- </a:t>
            </a:r>
            <a:r>
              <a:rPr lang="en-CA" sz="2400" dirty="0">
                <a:solidFill>
                  <a:srgbClr val="000000"/>
                </a:solidFill>
              </a:rPr>
              <a:t>Dr. </a:t>
            </a:r>
            <a:r>
              <a:rPr lang="en-CA" sz="2400" dirty="0" err="1">
                <a:solidFill>
                  <a:srgbClr val="000000"/>
                </a:solidFill>
              </a:rPr>
              <a:t>Wadieh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 smtClean="0">
                <a:solidFill>
                  <a:srgbClr val="000000"/>
                </a:solidFill>
              </a:rPr>
              <a:t>Yacoub</a:t>
            </a:r>
            <a:r>
              <a:rPr lang="en-CA" sz="2400" dirty="0" smtClean="0">
                <a:solidFill>
                  <a:srgbClr val="000000"/>
                </a:solidFill>
              </a:rPr>
              <a:t>, </a:t>
            </a:r>
            <a:r>
              <a:rPr lang="en-CA" sz="2400" dirty="0" smtClean="0">
                <a:solidFill>
                  <a:srgbClr val="000000"/>
                </a:solidFill>
              </a:rPr>
              <a:t>Dr</a:t>
            </a:r>
            <a:r>
              <a:rPr lang="en-CA" sz="2400" dirty="0" smtClean="0">
                <a:solidFill>
                  <a:srgbClr val="000000"/>
                </a:solidFill>
              </a:rPr>
              <a:t>. Chris </a:t>
            </a:r>
            <a:r>
              <a:rPr lang="en-CA" sz="2400" dirty="0" smtClean="0">
                <a:solidFill>
                  <a:srgbClr val="000000"/>
                </a:solidFill>
              </a:rPr>
              <a:t>Sarin, &amp; Simon Sihota</a:t>
            </a:r>
            <a:endParaRPr lang="en-CA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CA" sz="2400" dirty="0">
                <a:solidFill>
                  <a:srgbClr val="000000"/>
                </a:solidFill>
              </a:rPr>
              <a:t>2</a:t>
            </a:r>
            <a:r>
              <a:rPr lang="en-CA" sz="2400" dirty="0" smtClean="0">
                <a:solidFill>
                  <a:srgbClr val="000000"/>
                </a:solidFill>
              </a:rPr>
              <a:t>. COVID-19 Vaccine Update – </a:t>
            </a:r>
            <a:r>
              <a:rPr lang="en-CA" sz="2400" dirty="0" smtClean="0">
                <a:solidFill>
                  <a:srgbClr val="000000"/>
                </a:solidFill>
              </a:rPr>
              <a:t>Dr. Chris Sarin</a:t>
            </a:r>
          </a:p>
          <a:p>
            <a:pPr marL="0" indent="0">
              <a:buNone/>
            </a:pPr>
            <a:r>
              <a:rPr lang="en-CA" sz="2400" dirty="0" smtClean="0">
                <a:solidFill>
                  <a:srgbClr val="000000"/>
                </a:solidFill>
              </a:rPr>
              <a:t>3</a:t>
            </a:r>
            <a:r>
              <a:rPr lang="en-CA" sz="2400" dirty="0" smtClean="0">
                <a:solidFill>
                  <a:srgbClr val="000000"/>
                </a:solidFill>
              </a:rPr>
              <a:t>. COVID-19 and Wastewater – </a:t>
            </a:r>
            <a:r>
              <a:rPr lang="en-CA" sz="2400" dirty="0" smtClean="0">
                <a:solidFill>
                  <a:schemeClr val="tx1"/>
                </a:solidFill>
              </a:rPr>
              <a:t>Dr. </a:t>
            </a:r>
            <a:r>
              <a:rPr lang="en-CA" sz="2400" dirty="0" err="1" smtClean="0">
                <a:solidFill>
                  <a:schemeClr val="tx1"/>
                </a:solidFill>
              </a:rPr>
              <a:t>Xiaoli</a:t>
            </a:r>
            <a:r>
              <a:rPr lang="en-CA" sz="2400" dirty="0" smtClean="0">
                <a:solidFill>
                  <a:schemeClr val="tx1"/>
                </a:solidFill>
              </a:rPr>
              <a:t> </a:t>
            </a:r>
            <a:r>
              <a:rPr lang="en-CA" sz="2400" dirty="0">
                <a:solidFill>
                  <a:schemeClr val="tx1"/>
                </a:solidFill>
              </a:rPr>
              <a:t>Lilly Pang</a:t>
            </a:r>
            <a:endParaRPr lang="en-CA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A" sz="2400" dirty="0">
                <a:solidFill>
                  <a:schemeClr val="tx1"/>
                </a:solidFill>
              </a:rPr>
              <a:t>4</a:t>
            </a:r>
            <a:r>
              <a:rPr lang="en-CA" sz="2400" dirty="0" smtClean="0">
                <a:solidFill>
                  <a:schemeClr val="tx1"/>
                </a:solidFill>
              </a:rPr>
              <a:t>.  Questions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2400" dirty="0"/>
              <a:t>Questions: VChelp@FNTN.ca</a:t>
            </a:r>
          </a:p>
        </p:txBody>
      </p:sp>
    </p:spTree>
    <p:extLst>
      <p:ext uri="{BB962C8B-B14F-4D97-AF65-F5344CB8AC3E}">
        <p14:creationId xmlns:p14="http://schemas.microsoft.com/office/powerpoint/2010/main" val="259360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 smtClean="0"/>
              <a:t>Cumulative Number of COVID-19 Vaccine Doses Administered in Canada by Jurisdiction</a:t>
            </a:r>
            <a:br>
              <a:rPr lang="en-CA" sz="3600" dirty="0" smtClean="0"/>
            </a:br>
            <a:r>
              <a:rPr lang="en-CA" sz="2800" b="1" dirty="0" smtClean="0"/>
              <a:t>as of June 16, 2021</a:t>
            </a:r>
            <a:endParaRPr lang="en-CA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2400" dirty="0" smtClean="0"/>
              <a:t>Questions: VChelp@FNTN.ca</a:t>
            </a:r>
            <a:endParaRPr lang="en-CA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2803" y="5448693"/>
            <a:ext cx="63139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400" dirty="0" smtClean="0"/>
          </a:p>
          <a:p>
            <a:endParaRPr lang="en-CA" sz="1400" dirty="0"/>
          </a:p>
          <a:p>
            <a:r>
              <a:rPr lang="en-CA" sz="1400" dirty="0" smtClean="0"/>
              <a:t>Source: </a:t>
            </a:r>
            <a:r>
              <a:rPr lang="en-CA" sz="1400" dirty="0" smtClean="0">
                <a:hlinkClick r:id="rId3"/>
              </a:rPr>
              <a:t>https</a:t>
            </a:r>
            <a:r>
              <a:rPr lang="en-CA" sz="1400" dirty="0">
                <a:hlinkClick r:id="rId3"/>
              </a:rPr>
              <a:t>://</a:t>
            </a:r>
            <a:r>
              <a:rPr lang="en-CA" sz="1400" dirty="0" smtClean="0">
                <a:hlinkClick r:id="rId3"/>
              </a:rPr>
              <a:t>health-infobase.canada.ca/covid-19/vaccine-administration/</a:t>
            </a:r>
            <a:r>
              <a:rPr lang="en-CA" sz="1400" dirty="0" smtClean="0"/>
              <a:t> </a:t>
            </a:r>
            <a:endParaRPr lang="en-CA" sz="1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28109" y="1846263"/>
            <a:ext cx="6054634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6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40118"/>
          </a:xfrm>
        </p:spPr>
        <p:txBody>
          <a:bodyPr/>
          <a:lstStyle/>
          <a:p>
            <a:r>
              <a:rPr lang="en-CA" dirty="0" smtClean="0"/>
              <a:t>Alberta Vaccine Program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2400" dirty="0" smtClean="0"/>
              <a:t>Questions: VChelp@FNTN.ca</a:t>
            </a:r>
            <a:endParaRPr lang="en-CA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9894" y="2595282"/>
            <a:ext cx="2346512" cy="4504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1" y="2998694"/>
            <a:ext cx="8508682" cy="29919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97280" y="1826873"/>
            <a:ext cx="1005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000000"/>
                </a:solidFill>
                <a:latin typeface="acumin-pro-semi-condensed"/>
              </a:rPr>
              <a:t>Everyone born in 2009 or before (turning 12+) can get their first dose now. </a:t>
            </a:r>
            <a:endParaRPr lang="en-CA" dirty="0" smtClean="0">
              <a:solidFill>
                <a:srgbClr val="000000"/>
              </a:solidFill>
              <a:latin typeface="acumin-pro-semi-condensed"/>
            </a:endParaRPr>
          </a:p>
          <a:p>
            <a:r>
              <a:rPr lang="en-CA" dirty="0" smtClean="0">
                <a:solidFill>
                  <a:srgbClr val="0070C4"/>
                </a:solidFill>
                <a:latin typeface="acumin-pro-semi-condensed"/>
                <a:hlinkClick r:id="rId5"/>
              </a:rPr>
              <a:t>Second </a:t>
            </a:r>
            <a:r>
              <a:rPr lang="en-CA" dirty="0">
                <a:solidFill>
                  <a:srgbClr val="0070C4"/>
                </a:solidFill>
                <a:latin typeface="acumin-pro-semi-condensed"/>
                <a:hlinkClick r:id="rId5"/>
              </a:rPr>
              <a:t>doses</a:t>
            </a:r>
            <a:r>
              <a:rPr lang="en-CA" dirty="0">
                <a:solidFill>
                  <a:srgbClr val="000000"/>
                </a:solidFill>
                <a:latin typeface="acumin-pro-semi-condensed"/>
              </a:rPr>
              <a:t> are being offered in </a:t>
            </a:r>
            <a:r>
              <a:rPr lang="en-CA" dirty="0" smtClean="0">
                <a:solidFill>
                  <a:srgbClr val="000000"/>
                </a:solidFill>
                <a:latin typeface="acumin-pro-semi-condensed"/>
              </a:rPr>
              <a:t>stages.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902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37397"/>
          </a:xfrm>
        </p:spPr>
        <p:txBody>
          <a:bodyPr>
            <a:normAutofit/>
          </a:bodyPr>
          <a:lstStyle/>
          <a:p>
            <a:r>
              <a:rPr lang="en-CA" dirty="0" smtClean="0"/>
              <a:t>COVID-19 Vaccine Data – Alberta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3"/>
            <a:ext cx="10750731" cy="4404843"/>
          </a:xfrm>
        </p:spPr>
        <p:txBody>
          <a:bodyPr>
            <a:normAutofit lnSpcReduction="10000"/>
          </a:bodyPr>
          <a:lstStyle/>
          <a:p>
            <a:r>
              <a:rPr lang="en-CA" sz="2400" dirty="0"/>
              <a:t>As </a:t>
            </a:r>
            <a:r>
              <a:rPr lang="en-CA" sz="2400" dirty="0" smtClean="0"/>
              <a:t>of June 15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 in Alberta: </a:t>
            </a:r>
            <a:endParaRPr lang="en-CA" sz="2400" dirty="0">
              <a:solidFill>
                <a:srgbClr val="FF0000"/>
              </a:solidFill>
            </a:endParaRPr>
          </a:p>
          <a:p>
            <a:endParaRPr lang="en-CA" sz="2400" dirty="0" smtClean="0"/>
          </a:p>
          <a:p>
            <a:endParaRPr lang="en-CA" sz="2400" dirty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/>
          </a:p>
          <a:p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r>
              <a:rPr lang="en-CA" sz="2400" dirty="0" smtClean="0"/>
              <a:t>Up </a:t>
            </a:r>
            <a:r>
              <a:rPr lang="en-CA" sz="2400" dirty="0"/>
              <a:t>to date information can be found at </a:t>
            </a:r>
            <a:r>
              <a:rPr lang="en-CA" sz="2400" dirty="0">
                <a:hlinkClick r:id="rId2"/>
              </a:rPr>
              <a:t>https://</a:t>
            </a:r>
            <a:r>
              <a:rPr lang="en-CA" sz="2400" dirty="0" smtClean="0">
                <a:hlinkClick r:id="rId2"/>
              </a:rPr>
              <a:t>www.alberta.ca/covid19-vaccine.aspx</a:t>
            </a:r>
            <a:r>
              <a:rPr lang="en-CA" sz="2400" dirty="0" smtClean="0"/>
              <a:t> </a:t>
            </a: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2400" dirty="0" smtClean="0"/>
              <a:t>Questions: VChelp@FNTN.ca</a:t>
            </a:r>
            <a:endParaRPr lang="en-CA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79" y="2400300"/>
            <a:ext cx="10058401" cy="304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7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016" y="16610"/>
            <a:ext cx="10058400" cy="1450757"/>
          </a:xfrm>
        </p:spPr>
        <p:txBody>
          <a:bodyPr>
            <a:normAutofit/>
          </a:bodyPr>
          <a:lstStyle/>
          <a:p>
            <a:r>
              <a:rPr lang="en-CA" sz="3700" dirty="0" smtClean="0"/>
              <a:t>COVID Immunization Activity – On Reserve in Alberta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2000" dirty="0">
                <a:solidFill>
                  <a:srgbClr val="567BB6"/>
                </a:solidFill>
              </a:rPr>
              <a:t>Source: </a:t>
            </a:r>
            <a:r>
              <a:rPr lang="en-CA" sz="2000" dirty="0" err="1">
                <a:solidFill>
                  <a:srgbClr val="567BB6"/>
                </a:solidFill>
              </a:rPr>
              <a:t>Okaki</a:t>
            </a:r>
            <a:r>
              <a:rPr lang="en-CA" sz="2000" dirty="0">
                <a:solidFill>
                  <a:srgbClr val="567BB6"/>
                </a:solidFill>
              </a:rPr>
              <a:t> Slice </a:t>
            </a:r>
            <a:r>
              <a:rPr lang="en-CA" sz="2000" dirty="0" smtClean="0">
                <a:solidFill>
                  <a:srgbClr val="567BB6"/>
                </a:solidFill>
              </a:rPr>
              <a:t>Analytics (June 16, 2021) </a:t>
            </a:r>
            <a:endParaRPr lang="en-CA" sz="2000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2400" dirty="0" smtClean="0"/>
              <a:t>Questions: VChelp@FNTN.ca</a:t>
            </a:r>
            <a:endParaRPr lang="en-CA" sz="24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894464" y="1845629"/>
          <a:ext cx="4538341" cy="2092462"/>
        </p:xfrm>
        <a:graphic>
          <a:graphicData uri="http://schemas.openxmlformats.org/drawingml/2006/table">
            <a:tbl>
              <a:tblPr firstRow="1" firstCol="1" bandRow="1"/>
              <a:tblGrid>
                <a:gridCol w="897772">
                  <a:extLst>
                    <a:ext uri="{9D8B030D-6E8A-4147-A177-3AD203B41FA5}">
                      <a16:colId xmlns:a16="http://schemas.microsoft.com/office/drawing/2014/main" val="1502669997"/>
                    </a:ext>
                  </a:extLst>
                </a:gridCol>
                <a:gridCol w="315751">
                  <a:extLst>
                    <a:ext uri="{9D8B030D-6E8A-4147-A177-3AD203B41FA5}">
                      <a16:colId xmlns:a16="http://schemas.microsoft.com/office/drawing/2014/main" val="3291798994"/>
                    </a:ext>
                  </a:extLst>
                </a:gridCol>
                <a:gridCol w="897772">
                  <a:extLst>
                    <a:ext uri="{9D8B030D-6E8A-4147-A177-3AD203B41FA5}">
                      <a16:colId xmlns:a16="http://schemas.microsoft.com/office/drawing/2014/main" val="1627501358"/>
                    </a:ext>
                  </a:extLst>
                </a:gridCol>
                <a:gridCol w="315751">
                  <a:extLst>
                    <a:ext uri="{9D8B030D-6E8A-4147-A177-3AD203B41FA5}">
                      <a16:colId xmlns:a16="http://schemas.microsoft.com/office/drawing/2014/main" val="1147859649"/>
                    </a:ext>
                  </a:extLst>
                </a:gridCol>
                <a:gridCol w="897772">
                  <a:extLst>
                    <a:ext uri="{9D8B030D-6E8A-4147-A177-3AD203B41FA5}">
                      <a16:colId xmlns:a16="http://schemas.microsoft.com/office/drawing/2014/main" val="1605799358"/>
                    </a:ext>
                  </a:extLst>
                </a:gridCol>
                <a:gridCol w="315751">
                  <a:extLst>
                    <a:ext uri="{9D8B030D-6E8A-4147-A177-3AD203B41FA5}">
                      <a16:colId xmlns:a16="http://schemas.microsoft.com/office/drawing/2014/main" val="23750709"/>
                    </a:ext>
                  </a:extLst>
                </a:gridCol>
                <a:gridCol w="897772">
                  <a:extLst>
                    <a:ext uri="{9D8B030D-6E8A-4147-A177-3AD203B41FA5}">
                      <a16:colId xmlns:a16="http://schemas.microsoft.com/office/drawing/2014/main" val="1718939032"/>
                    </a:ext>
                  </a:extLst>
                </a:gridCol>
              </a:tblGrid>
              <a:tr h="2092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Doses administered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52,841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6" marR="488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6" marR="488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people who have received at least one dose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31,606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6" marR="488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6" marR="488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people who are fully immunized      (2 doses)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21,235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6" marR="488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6" marR="488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</a:t>
                      </a:r>
                      <a:r>
                        <a:rPr lang="en-C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Nations (bands) with Immunizations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6" marR="488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319424"/>
                  </a:ext>
                </a:extLst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345454" y="1843909"/>
          <a:ext cx="3240000" cy="444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3585454" y="1843909"/>
          <a:ext cx="3240000" cy="444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403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22437"/>
          </a:xfrm>
        </p:spPr>
        <p:txBody>
          <a:bodyPr>
            <a:normAutofit/>
          </a:bodyPr>
          <a:lstStyle/>
          <a:p>
            <a:r>
              <a:rPr lang="en-CA" sz="3700" dirty="0"/>
              <a:t>COVID Immunization Activity – On Reserve in Alberta</a:t>
            </a:r>
            <a:br>
              <a:rPr lang="en-CA" sz="3700" dirty="0"/>
            </a:br>
            <a:r>
              <a:rPr lang="en-CA" sz="2000" dirty="0">
                <a:solidFill>
                  <a:srgbClr val="567BB6"/>
                </a:solidFill>
              </a:rPr>
              <a:t>Source: </a:t>
            </a:r>
            <a:r>
              <a:rPr lang="en-CA" sz="2000" dirty="0" err="1">
                <a:solidFill>
                  <a:srgbClr val="567BB6"/>
                </a:solidFill>
              </a:rPr>
              <a:t>Okaki</a:t>
            </a:r>
            <a:r>
              <a:rPr lang="en-CA" sz="2000" dirty="0">
                <a:solidFill>
                  <a:srgbClr val="567BB6"/>
                </a:solidFill>
              </a:rPr>
              <a:t> Slice Analytics </a:t>
            </a:r>
            <a:r>
              <a:rPr lang="en-CA" sz="2000" dirty="0" smtClean="0">
                <a:solidFill>
                  <a:srgbClr val="567BB6"/>
                </a:solidFill>
              </a:rPr>
              <a:t>(June 16, </a:t>
            </a:r>
            <a:r>
              <a:rPr lang="en-CA" sz="2000" dirty="0">
                <a:solidFill>
                  <a:srgbClr val="567BB6"/>
                </a:solidFill>
              </a:rPr>
              <a:t>2021) </a:t>
            </a:r>
            <a:endParaRPr lang="en-CA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2400" dirty="0" smtClean="0"/>
              <a:t>Questions: VChelp@FNTN.ca</a:t>
            </a:r>
            <a:endParaRPr lang="en-CA" sz="2400" dirty="0"/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extLst/>
          </p:nvPr>
        </p:nvGraphicFramePr>
        <p:xfrm>
          <a:off x="1339170" y="1790945"/>
          <a:ext cx="4496024" cy="44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6331245" y="1752412"/>
          <a:ext cx="4681953" cy="44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0752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222" y="135442"/>
            <a:ext cx="10058400" cy="1340661"/>
          </a:xfrm>
        </p:spPr>
        <p:txBody>
          <a:bodyPr>
            <a:normAutofit/>
          </a:bodyPr>
          <a:lstStyle/>
          <a:p>
            <a:r>
              <a:rPr lang="en-CA" sz="3700" dirty="0" smtClean="0"/>
              <a:t>COVID Immunization Activity – On Reserve in Alberta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2000" dirty="0">
                <a:solidFill>
                  <a:srgbClr val="567BB6"/>
                </a:solidFill>
              </a:rPr>
              <a:t>Source: </a:t>
            </a:r>
            <a:r>
              <a:rPr lang="en-CA" sz="2000" dirty="0" err="1">
                <a:solidFill>
                  <a:srgbClr val="567BB6"/>
                </a:solidFill>
              </a:rPr>
              <a:t>Okaki</a:t>
            </a:r>
            <a:r>
              <a:rPr lang="en-CA" sz="2000" dirty="0">
                <a:solidFill>
                  <a:srgbClr val="567BB6"/>
                </a:solidFill>
              </a:rPr>
              <a:t> Slice </a:t>
            </a:r>
            <a:r>
              <a:rPr lang="en-CA" sz="2000" dirty="0" smtClean="0">
                <a:solidFill>
                  <a:srgbClr val="567BB6"/>
                </a:solidFill>
              </a:rPr>
              <a:t>Analytics (June 16, 2021) </a:t>
            </a:r>
            <a:endParaRPr lang="en-CA" sz="2000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2400" dirty="0" smtClean="0"/>
              <a:t>Questions: VChelp@FNTN.ca</a:t>
            </a:r>
            <a:endParaRPr lang="en-CA" sz="24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3993061"/>
              </p:ext>
            </p:extLst>
          </p:nvPr>
        </p:nvGraphicFramePr>
        <p:xfrm>
          <a:off x="935222" y="1862992"/>
          <a:ext cx="4779777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190289"/>
              </p:ext>
            </p:extLst>
          </p:nvPr>
        </p:nvGraphicFramePr>
        <p:xfrm>
          <a:off x="6285693" y="1862992"/>
          <a:ext cx="4876517" cy="4391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5731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366" y="150938"/>
            <a:ext cx="10058400" cy="1450757"/>
          </a:xfrm>
        </p:spPr>
        <p:txBody>
          <a:bodyPr>
            <a:normAutofit/>
          </a:bodyPr>
          <a:lstStyle/>
          <a:p>
            <a:r>
              <a:rPr lang="en-CA" sz="3700" dirty="0" smtClean="0"/>
              <a:t>COVID Immunization Activity – On Reserve in Alberta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2000" dirty="0">
                <a:solidFill>
                  <a:srgbClr val="567BB6"/>
                </a:solidFill>
              </a:rPr>
              <a:t>Source: </a:t>
            </a:r>
            <a:r>
              <a:rPr lang="en-CA" sz="2000" dirty="0" err="1">
                <a:solidFill>
                  <a:srgbClr val="567BB6"/>
                </a:solidFill>
              </a:rPr>
              <a:t>Okaki</a:t>
            </a:r>
            <a:r>
              <a:rPr lang="en-CA" sz="2000" dirty="0">
                <a:solidFill>
                  <a:srgbClr val="567BB6"/>
                </a:solidFill>
              </a:rPr>
              <a:t> Slice </a:t>
            </a:r>
            <a:r>
              <a:rPr lang="en-CA" sz="2000" dirty="0" smtClean="0">
                <a:solidFill>
                  <a:srgbClr val="567BB6"/>
                </a:solidFill>
              </a:rPr>
              <a:t>Analytics (June 16, 2021) </a:t>
            </a:r>
            <a:endParaRPr lang="en-CA" sz="2000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2400" dirty="0" smtClean="0"/>
              <a:t>Questions: VChelp@FNTN.ca</a:t>
            </a:r>
            <a:endParaRPr lang="en-CA" sz="2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141618" y="1773504"/>
          <a:ext cx="9511200" cy="4249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601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Reported side effects following COVID-19 vaccination in Canada and Alberta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75567" y="1737360"/>
            <a:ext cx="4937760" cy="561704"/>
          </a:xfrm>
        </p:spPr>
        <p:txBody>
          <a:bodyPr>
            <a:normAutofit fontScale="25000" lnSpcReduction="20000"/>
          </a:bodyPr>
          <a:lstStyle/>
          <a:p>
            <a:pPr marL="292608" lvl="1" indent="0">
              <a:buNone/>
            </a:pPr>
            <a:endParaRPr lang="en-CA" sz="29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CA" sz="7200" b="1" dirty="0" smtClean="0"/>
              <a:t>Canada </a:t>
            </a:r>
          </a:p>
          <a:p>
            <a:pPr marL="0" indent="0" algn="ctr">
              <a:buNone/>
            </a:pPr>
            <a:r>
              <a:rPr lang="en-CA" sz="6400" b="1" dirty="0" smtClean="0"/>
              <a:t>as of JUNE 4, 2021</a:t>
            </a:r>
            <a:endParaRPr lang="en-CA" sz="6400" b="1" dirty="0"/>
          </a:p>
          <a:p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760029" y="1846052"/>
            <a:ext cx="3825694" cy="65164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CA" b="1" dirty="0" smtClean="0"/>
              <a:t>Alberta </a:t>
            </a:r>
            <a:endParaRPr lang="en-CA" sz="1600" b="1" dirty="0" smtClean="0"/>
          </a:p>
          <a:p>
            <a:pPr algn="ctr"/>
            <a:r>
              <a:rPr lang="en-CA" sz="1700" b="1" dirty="0" smtClean="0"/>
              <a:t>as of </a:t>
            </a:r>
            <a:r>
              <a:rPr lang="en-CA" sz="1700" b="1" dirty="0" err="1" smtClean="0"/>
              <a:t>june</a:t>
            </a:r>
            <a:r>
              <a:rPr lang="en-CA" sz="1700" b="1" dirty="0" smtClean="0"/>
              <a:t> 15, 2021</a:t>
            </a:r>
            <a:endParaRPr lang="en-CA" sz="17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2400" dirty="0" smtClean="0"/>
              <a:t>Questions: VChelp@FNTN.ca</a:t>
            </a:r>
            <a:endParaRPr lang="en-CA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83244" y="2691026"/>
            <a:ext cx="4272436" cy="10043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CA" dirty="0" smtClean="0"/>
              <a:t>3,533,434 Doses administered</a:t>
            </a:r>
          </a:p>
          <a:p>
            <a:pPr>
              <a:lnSpc>
                <a:spcPct val="100000"/>
              </a:lnSpc>
            </a:pPr>
            <a:r>
              <a:rPr lang="en-CA" dirty="0" smtClean="0"/>
              <a:t>564 Adverse Events reported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6989831" y="4022238"/>
            <a:ext cx="51105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ALBERTA FIRST NATIONS ON RESERVE</a:t>
            </a:r>
            <a:endParaRPr lang="en-CA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CA" sz="1600" b="1" dirty="0" smtClean="0">
                <a:solidFill>
                  <a:schemeClr val="accent6">
                    <a:lumMod val="75000"/>
                  </a:schemeClr>
                </a:solidFill>
              </a:rPr>
              <a:t>                 AS OF JUNE 16, 2021</a:t>
            </a:r>
            <a:endParaRPr lang="en-CA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89831" y="4964687"/>
            <a:ext cx="4111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52,841 Doses Administered</a:t>
            </a:r>
          </a:p>
          <a:p>
            <a:r>
              <a:rPr lang="en-CA" sz="2000" dirty="0" smtClean="0"/>
              <a:t>28 Adverse </a:t>
            </a:r>
            <a:r>
              <a:rPr lang="en-CA" sz="2000" dirty="0"/>
              <a:t>E</a:t>
            </a:r>
            <a:r>
              <a:rPr lang="en-CA" sz="2000" dirty="0" smtClean="0"/>
              <a:t>vents reported</a:t>
            </a:r>
            <a:endParaRPr lang="en-CA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25434" y="2351314"/>
            <a:ext cx="5675812" cy="400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309" y="495195"/>
            <a:ext cx="10137371" cy="1201987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COVID-19 Vaccine Effectiveness in </a:t>
            </a:r>
            <a:r>
              <a:rPr lang="en-CA" b="1" dirty="0" smtClean="0"/>
              <a:t>Alberta</a:t>
            </a:r>
            <a:r>
              <a:rPr lang="en-CA" dirty="0" smtClean="0"/>
              <a:t> by Vaccine </a:t>
            </a:r>
            <a:r>
              <a:rPr lang="en-CA" dirty="0"/>
              <a:t>M</a:t>
            </a:r>
            <a:r>
              <a:rPr lang="en-CA" dirty="0" smtClean="0"/>
              <a:t>anufacturer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4077228"/>
              </p:ext>
            </p:extLst>
          </p:nvPr>
        </p:nvGraphicFramePr>
        <p:xfrm>
          <a:off x="5527963" y="2920365"/>
          <a:ext cx="1440873" cy="1051560"/>
        </p:xfrm>
        <a:graphic>
          <a:graphicData uri="http://schemas.openxmlformats.org/drawingml/2006/table">
            <a:tbl>
              <a:tblPr/>
              <a:tblGrid>
                <a:gridCol w="480291">
                  <a:extLst>
                    <a:ext uri="{9D8B030D-6E8A-4147-A177-3AD203B41FA5}">
                      <a16:colId xmlns:a16="http://schemas.microsoft.com/office/drawing/2014/main" val="507956341"/>
                    </a:ext>
                  </a:extLst>
                </a:gridCol>
                <a:gridCol w="480291">
                  <a:extLst>
                    <a:ext uri="{9D8B030D-6E8A-4147-A177-3AD203B41FA5}">
                      <a16:colId xmlns:a16="http://schemas.microsoft.com/office/drawing/2014/main" val="665148057"/>
                    </a:ext>
                  </a:extLst>
                </a:gridCol>
                <a:gridCol w="480291">
                  <a:extLst>
                    <a:ext uri="{9D8B030D-6E8A-4147-A177-3AD203B41FA5}">
                      <a16:colId xmlns:a16="http://schemas.microsoft.com/office/drawing/2014/main" val="3982671028"/>
                    </a:ext>
                  </a:extLst>
                </a:gridCol>
              </a:tblGrid>
              <a:tr h="274182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756987"/>
                  </a:ext>
                </a:extLst>
              </a:tr>
              <a:tr h="274182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033176"/>
                  </a:ext>
                </a:extLst>
              </a:tr>
              <a:tr h="274182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859852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2400" dirty="0" smtClean="0"/>
              <a:t>Questions: VChelp@FNTN.ca</a:t>
            </a:r>
            <a:endParaRPr lang="en-CA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814353"/>
              </p:ext>
            </p:extLst>
          </p:nvPr>
        </p:nvGraphicFramePr>
        <p:xfrm>
          <a:off x="1018309" y="2015837"/>
          <a:ext cx="10137372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9124">
                  <a:extLst>
                    <a:ext uri="{9D8B030D-6E8A-4147-A177-3AD203B41FA5}">
                      <a16:colId xmlns:a16="http://schemas.microsoft.com/office/drawing/2014/main" val="1169494066"/>
                    </a:ext>
                  </a:extLst>
                </a:gridCol>
                <a:gridCol w="3379124">
                  <a:extLst>
                    <a:ext uri="{9D8B030D-6E8A-4147-A177-3AD203B41FA5}">
                      <a16:colId xmlns:a16="http://schemas.microsoft.com/office/drawing/2014/main" val="2091339460"/>
                    </a:ext>
                  </a:extLst>
                </a:gridCol>
                <a:gridCol w="3379124">
                  <a:extLst>
                    <a:ext uri="{9D8B030D-6E8A-4147-A177-3AD203B41FA5}">
                      <a16:colId xmlns:a16="http://schemas.microsoft.com/office/drawing/2014/main" val="4218198517"/>
                    </a:ext>
                  </a:extLst>
                </a:gridCol>
              </a:tblGrid>
              <a:tr h="1218045">
                <a:tc>
                  <a:txBody>
                    <a:bodyPr/>
                    <a:lstStyle/>
                    <a:p>
                      <a:pPr algn="ctr"/>
                      <a:endParaRPr lang="en-CA" sz="2000" dirty="0" smtClean="0"/>
                    </a:p>
                    <a:p>
                      <a:pPr algn="ctr"/>
                      <a:r>
                        <a:rPr lang="en-CA" sz="2000" dirty="0" smtClean="0"/>
                        <a:t>Vaccine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Effectiveness Against Symptomatic</a:t>
                      </a:r>
                      <a:r>
                        <a:rPr lang="en-CA" sz="2000" baseline="0" dirty="0" smtClean="0"/>
                        <a:t> Illness</a:t>
                      </a:r>
                      <a:r>
                        <a:rPr lang="en-CA" sz="2000" dirty="0" smtClean="0"/>
                        <a:t>:</a:t>
                      </a:r>
                    </a:p>
                    <a:p>
                      <a:pPr algn="ctr"/>
                      <a:r>
                        <a:rPr lang="en-CA" sz="2000" dirty="0" smtClean="0"/>
                        <a:t> 14 Days After First Dose </a:t>
                      </a:r>
                    </a:p>
                    <a:p>
                      <a:pPr algn="ctr"/>
                      <a:r>
                        <a:rPr lang="en-CA" sz="2000" dirty="0" smtClean="0"/>
                        <a:t>(95% CI)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Effectiveness Against Symptomatic Illness:</a:t>
                      </a:r>
                      <a:r>
                        <a:rPr lang="en-CA" sz="2000" baseline="0" dirty="0" smtClean="0"/>
                        <a:t> </a:t>
                      </a:r>
                    </a:p>
                    <a:p>
                      <a:pPr algn="ctr"/>
                      <a:r>
                        <a:rPr lang="en-CA" sz="2000" baseline="0" dirty="0" smtClean="0"/>
                        <a:t>14 Days After Second Dose </a:t>
                      </a:r>
                    </a:p>
                    <a:p>
                      <a:pPr algn="ctr"/>
                      <a:r>
                        <a:rPr lang="en-CA" sz="2000" baseline="0" dirty="0" smtClean="0"/>
                        <a:t>(95% CI)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118583"/>
                  </a:ext>
                </a:extLst>
              </a:tr>
              <a:tr h="852631">
                <a:tc>
                  <a:txBody>
                    <a:bodyPr/>
                    <a:lstStyle/>
                    <a:p>
                      <a:r>
                        <a:rPr lang="en-CA" sz="2000" dirty="0" err="1" smtClean="0"/>
                        <a:t>Moderna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000" dirty="0" smtClean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effectLst/>
                        </a:rPr>
                        <a:t>82% (80 to 84%)</a:t>
                      </a:r>
                    </a:p>
                    <a:p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000" b="1" dirty="0" smtClean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dirty="0" smtClean="0">
                          <a:effectLst/>
                        </a:rPr>
                        <a:t>93% (90 to 96%)</a:t>
                      </a:r>
                    </a:p>
                    <a:p>
                      <a:endParaRPr lang="en-CA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3300534"/>
                  </a:ext>
                </a:extLst>
              </a:tr>
              <a:tr h="852631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Pfizer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000" dirty="0" smtClean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effectLst/>
                        </a:rPr>
                        <a:t>73% (72 to 74%)</a:t>
                      </a:r>
                    </a:p>
                    <a:p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000" b="1" dirty="0" smtClean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dirty="0" smtClean="0">
                          <a:effectLst/>
                        </a:rPr>
                        <a:t>90% (88 to 91%)</a:t>
                      </a:r>
                    </a:p>
                    <a:p>
                      <a:endParaRPr lang="en-CA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426292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18310" y="5649686"/>
            <a:ext cx="886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Source: </a:t>
            </a:r>
            <a:r>
              <a:rPr lang="en-CA" dirty="0">
                <a:hlinkClick r:id="rId3"/>
              </a:rPr>
              <a:t>https://</a:t>
            </a:r>
            <a:r>
              <a:rPr lang="en-CA" dirty="0" smtClean="0">
                <a:hlinkClick r:id="rId3"/>
              </a:rPr>
              <a:t>www.alberta.ca/stats/covid-19-alberta-statistics.htm#vaccine-outcomes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5674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1408"/>
            <a:ext cx="10058400" cy="1450757"/>
          </a:xfrm>
        </p:spPr>
        <p:txBody>
          <a:bodyPr>
            <a:normAutofit/>
          </a:bodyPr>
          <a:lstStyle/>
          <a:p>
            <a:r>
              <a:rPr lang="en-CA" sz="4400" dirty="0" smtClean="0"/>
              <a:t>COVID-19 Vaccine Effectiveness Against Variants of Concern in </a:t>
            </a:r>
            <a:r>
              <a:rPr lang="en-CA" sz="4400" b="1" dirty="0" smtClean="0"/>
              <a:t>Alberta</a:t>
            </a:r>
            <a:endParaRPr lang="en-CA" sz="44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8311099"/>
              </p:ext>
            </p:extLst>
          </p:nvPr>
        </p:nvGraphicFramePr>
        <p:xfrm>
          <a:off x="1097279" y="1967345"/>
          <a:ext cx="10058082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694">
                  <a:extLst>
                    <a:ext uri="{9D8B030D-6E8A-4147-A177-3AD203B41FA5}">
                      <a16:colId xmlns:a16="http://schemas.microsoft.com/office/drawing/2014/main" val="2759792920"/>
                    </a:ext>
                  </a:extLst>
                </a:gridCol>
                <a:gridCol w="3352694">
                  <a:extLst>
                    <a:ext uri="{9D8B030D-6E8A-4147-A177-3AD203B41FA5}">
                      <a16:colId xmlns:a16="http://schemas.microsoft.com/office/drawing/2014/main" val="3091666468"/>
                    </a:ext>
                  </a:extLst>
                </a:gridCol>
                <a:gridCol w="3352694">
                  <a:extLst>
                    <a:ext uri="{9D8B030D-6E8A-4147-A177-3AD203B41FA5}">
                      <a16:colId xmlns:a16="http://schemas.microsoft.com/office/drawing/2014/main" val="3353811124"/>
                    </a:ext>
                  </a:extLst>
                </a:gridCol>
              </a:tblGrid>
              <a:tr h="1291847">
                <a:tc>
                  <a:txBody>
                    <a:bodyPr/>
                    <a:lstStyle/>
                    <a:p>
                      <a:pPr algn="ctr"/>
                      <a:endParaRPr lang="en-CA" sz="2000" dirty="0" smtClean="0"/>
                    </a:p>
                    <a:p>
                      <a:pPr algn="ctr"/>
                      <a:r>
                        <a:rPr lang="en-CA" sz="2000" dirty="0" smtClean="0"/>
                        <a:t>Variant of Concern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Effectiveness Against Symptomatic</a:t>
                      </a:r>
                      <a:r>
                        <a:rPr lang="en-CA" sz="2000" baseline="0" dirty="0" smtClean="0"/>
                        <a:t> Illness</a:t>
                      </a:r>
                      <a:r>
                        <a:rPr lang="en-CA" sz="2000" dirty="0" smtClean="0"/>
                        <a:t>:</a:t>
                      </a:r>
                    </a:p>
                    <a:p>
                      <a:pPr algn="ctr"/>
                      <a:r>
                        <a:rPr lang="en-CA" sz="2000" dirty="0" smtClean="0"/>
                        <a:t> 14 Days After First Dose </a:t>
                      </a:r>
                    </a:p>
                    <a:p>
                      <a:pPr algn="ctr"/>
                      <a:r>
                        <a:rPr lang="en-CA" sz="2000" dirty="0" smtClean="0"/>
                        <a:t>(95% CI)</a:t>
                      </a:r>
                    </a:p>
                    <a:p>
                      <a:pPr algn="ctr"/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Effectiveness Against Symptomatic</a:t>
                      </a:r>
                      <a:r>
                        <a:rPr lang="en-CA" sz="2000" baseline="0" dirty="0" smtClean="0"/>
                        <a:t> Illness</a:t>
                      </a:r>
                      <a:r>
                        <a:rPr lang="en-CA" sz="2000" dirty="0" smtClean="0"/>
                        <a:t>:</a:t>
                      </a:r>
                      <a:r>
                        <a:rPr lang="en-CA" sz="2000" baseline="0" dirty="0" smtClean="0"/>
                        <a:t> </a:t>
                      </a:r>
                    </a:p>
                    <a:p>
                      <a:pPr algn="ctr"/>
                      <a:r>
                        <a:rPr lang="en-CA" sz="2000" baseline="0" dirty="0" smtClean="0"/>
                        <a:t>14 Days After Second Dose </a:t>
                      </a:r>
                    </a:p>
                    <a:p>
                      <a:pPr algn="ctr"/>
                      <a:r>
                        <a:rPr lang="en-CA" sz="2000" baseline="0" dirty="0" smtClean="0"/>
                        <a:t>(95% CI)</a:t>
                      </a:r>
                      <a:endParaRPr lang="en-CA" sz="2000" dirty="0" smtClean="0"/>
                    </a:p>
                    <a:p>
                      <a:pPr algn="ctr"/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592623"/>
                  </a:ext>
                </a:extLst>
              </a:tr>
              <a:tr h="957021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B.1.1.7 (Alpha)</a:t>
                      </a:r>
                    </a:p>
                    <a:p>
                      <a:r>
                        <a:rPr lang="en-CA" sz="2000" i="1" dirty="0" smtClean="0"/>
                        <a:t>First identified in the UK </a:t>
                      </a:r>
                    </a:p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73% (72 -75%)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1" dirty="0" smtClean="0"/>
                        <a:t>91% (89 – 92%)</a:t>
                      </a:r>
                      <a:endParaRPr lang="en-C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441106"/>
                  </a:ext>
                </a:extLst>
              </a:tr>
              <a:tr h="957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P1 (Gamma)</a:t>
                      </a:r>
                      <a:endParaRPr lang="en-CA" sz="20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i="1" baseline="0" dirty="0" smtClean="0"/>
                        <a:t>First identified in Brazil</a:t>
                      </a:r>
                    </a:p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75% (68 –</a:t>
                      </a:r>
                      <a:r>
                        <a:rPr lang="en-CA" sz="2000" baseline="0" dirty="0" smtClean="0"/>
                        <a:t> 81%)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1" dirty="0" smtClean="0"/>
                        <a:t>89% (77 – 95%)</a:t>
                      </a:r>
                      <a:endParaRPr lang="en-C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21014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2400" dirty="0" smtClean="0"/>
              <a:t>Questions: VChelp@FNTN.ca</a:t>
            </a:r>
            <a:endParaRPr lang="en-CA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97279" y="5869641"/>
            <a:ext cx="9767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Source: </a:t>
            </a:r>
            <a:r>
              <a:rPr lang="en-CA" dirty="0" smtClean="0">
                <a:hlinkClick r:id="rId3"/>
              </a:rPr>
              <a:t>https</a:t>
            </a:r>
            <a:r>
              <a:rPr lang="en-CA" dirty="0">
                <a:hlinkClick r:id="rId3"/>
              </a:rPr>
              <a:t>://</a:t>
            </a:r>
            <a:r>
              <a:rPr lang="en-CA" dirty="0" smtClean="0">
                <a:hlinkClick r:id="rId3"/>
              </a:rPr>
              <a:t>www.alberta.ca/stats/covid-19-alberta-statistics.htm#vaccine-outcomes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331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8800" dirty="0"/>
              <a:t> MOH Update</a:t>
            </a:r>
            <a:r>
              <a:rPr lang="en-CA" dirty="0">
                <a:solidFill>
                  <a:schemeClr val="tx1"/>
                </a:solidFill>
              </a:rPr>
              <a:t/>
            </a:r>
            <a:br>
              <a:rPr lang="en-CA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7893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DR. WADIEH </a:t>
            </a:r>
            <a:r>
              <a:rPr lang="en-CA" dirty="0" err="1">
                <a:solidFill>
                  <a:schemeClr val="tx1"/>
                </a:solidFill>
              </a:rPr>
              <a:t>Yacoub</a:t>
            </a:r>
            <a:r>
              <a:rPr lang="en-CA" dirty="0">
                <a:solidFill>
                  <a:schemeClr val="tx1"/>
                </a:solidFill>
              </a:rPr>
              <a:t>, senior medical officer of </a:t>
            </a:r>
            <a:r>
              <a:rPr lang="en-CA" dirty="0" smtClean="0">
                <a:solidFill>
                  <a:schemeClr val="tx1"/>
                </a:solidFill>
              </a:rPr>
              <a:t>health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Dr. Chris Sarin, Deputy medical officer of </a:t>
            </a:r>
            <a:r>
              <a:rPr lang="en-CA" dirty="0" smtClean="0">
                <a:solidFill>
                  <a:schemeClr val="tx1"/>
                </a:solidFill>
              </a:rPr>
              <a:t>health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Simon Sihota, regional MANGER, environmental public health SERVICES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2400" dirty="0"/>
              <a:t>Questions: VChelp@FNTN.ca</a:t>
            </a:r>
          </a:p>
        </p:txBody>
      </p:sp>
    </p:spTree>
    <p:extLst>
      <p:ext uri="{BB962C8B-B14F-4D97-AF65-F5344CB8AC3E}">
        <p14:creationId xmlns:p14="http://schemas.microsoft.com/office/powerpoint/2010/main" val="351085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/>
              <a:t>COVID-19 Vaccine Effectiveness Against </a:t>
            </a:r>
            <a:r>
              <a:rPr lang="en-CA" sz="4400" dirty="0" smtClean="0"/>
              <a:t>Delta (B.1.617.2) Variant – UK Study</a:t>
            </a:r>
            <a:endParaRPr lang="en-CA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2400" dirty="0" smtClean="0"/>
              <a:t>Questions: VChelp@FNTN.ca</a:t>
            </a:r>
            <a:endParaRPr lang="en-CA" sz="24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351069"/>
              </p:ext>
            </p:extLst>
          </p:nvPr>
        </p:nvGraphicFramePr>
        <p:xfrm>
          <a:off x="1097280" y="1980757"/>
          <a:ext cx="10058400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1170876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864099638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397409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CA" sz="2000" dirty="0" smtClean="0"/>
                    </a:p>
                    <a:p>
                      <a:pPr algn="ctr"/>
                      <a:r>
                        <a:rPr lang="en-CA" sz="2000" dirty="0" smtClean="0"/>
                        <a:t>Vaccine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aseline="0" dirty="0" smtClean="0"/>
                        <a:t>Effectiveness Against Symptomatic Illness</a:t>
                      </a:r>
                      <a:r>
                        <a:rPr lang="en-CA" sz="2000" dirty="0" smtClean="0"/>
                        <a:t>:</a:t>
                      </a:r>
                    </a:p>
                    <a:p>
                      <a:pPr algn="ctr"/>
                      <a:r>
                        <a:rPr lang="en-CA" sz="2000" dirty="0" smtClean="0"/>
                        <a:t> 21 Days After First Dose </a:t>
                      </a:r>
                    </a:p>
                    <a:p>
                      <a:pPr algn="ctr"/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aseline="0" dirty="0" smtClean="0"/>
                        <a:t>Effectiveness Against Symptomatic </a:t>
                      </a:r>
                      <a:r>
                        <a:rPr lang="en-CA" sz="2000" baseline="0" dirty="0" err="1" smtClean="0"/>
                        <a:t>Ilness</a:t>
                      </a:r>
                      <a:r>
                        <a:rPr lang="en-CA" sz="2000" dirty="0" smtClean="0"/>
                        <a:t>:</a:t>
                      </a:r>
                      <a:r>
                        <a:rPr lang="en-CA" sz="2000" baseline="0" dirty="0" smtClean="0"/>
                        <a:t> </a:t>
                      </a:r>
                    </a:p>
                    <a:p>
                      <a:pPr algn="ctr"/>
                      <a:r>
                        <a:rPr lang="en-CA" sz="2000" baseline="0" dirty="0" smtClean="0"/>
                        <a:t>14 Days After Second Dose </a:t>
                      </a:r>
                    </a:p>
                    <a:p>
                      <a:pPr algn="ctr"/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812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sz="2000" dirty="0" smtClean="0"/>
                    </a:p>
                    <a:p>
                      <a:r>
                        <a:rPr lang="en-CA" sz="2000" dirty="0" smtClean="0"/>
                        <a:t>Pfizer-</a:t>
                      </a:r>
                      <a:r>
                        <a:rPr lang="en-CA" sz="2000" dirty="0" err="1" smtClean="0"/>
                        <a:t>BioNTech</a:t>
                      </a:r>
                      <a:r>
                        <a:rPr lang="en-CA" sz="2000" dirty="0" smtClean="0"/>
                        <a:t> (mRNA)</a:t>
                      </a:r>
                    </a:p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000" dirty="0" smtClean="0"/>
                    </a:p>
                    <a:p>
                      <a:pPr algn="ctr"/>
                      <a:r>
                        <a:rPr lang="en-CA" sz="2000" dirty="0" smtClean="0"/>
                        <a:t>33%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000" dirty="0" smtClean="0"/>
                    </a:p>
                    <a:p>
                      <a:pPr algn="ctr"/>
                      <a:r>
                        <a:rPr lang="en-CA" sz="2000" b="1" dirty="0" smtClean="0"/>
                        <a:t>88%</a:t>
                      </a:r>
                      <a:endParaRPr lang="en-C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492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sz="2000" dirty="0" smtClean="0"/>
                    </a:p>
                    <a:p>
                      <a:r>
                        <a:rPr lang="en-CA" sz="2000" dirty="0" smtClean="0"/>
                        <a:t>AstraZeneca (viral vector)</a:t>
                      </a:r>
                    </a:p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000" dirty="0" smtClean="0"/>
                    </a:p>
                    <a:p>
                      <a:pPr algn="ctr"/>
                      <a:r>
                        <a:rPr lang="en-CA" sz="2000" dirty="0" smtClean="0"/>
                        <a:t>33%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000" dirty="0" smtClean="0"/>
                    </a:p>
                    <a:p>
                      <a:pPr algn="ctr"/>
                      <a:r>
                        <a:rPr lang="en-CA" sz="2000" b="1" dirty="0" smtClean="0"/>
                        <a:t>60%</a:t>
                      </a:r>
                      <a:endParaRPr lang="en-C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87671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5800" y="5654488"/>
            <a:ext cx="10690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Source: Public </a:t>
            </a:r>
            <a:r>
              <a:rPr lang="en-CA" sz="1600" dirty="0"/>
              <a:t>Health England </a:t>
            </a:r>
            <a:r>
              <a:rPr lang="en-CA" sz="1600" dirty="0">
                <a:hlinkClick r:id="rId3"/>
              </a:rPr>
              <a:t>https://</a:t>
            </a:r>
            <a:r>
              <a:rPr lang="en-CA" sz="1600" dirty="0" smtClean="0">
                <a:hlinkClick r:id="rId3"/>
              </a:rPr>
              <a:t>www.gov.uk/government/news/vaccines-highly-effective-against-b-1-617-2-variant-after-2-doses</a:t>
            </a:r>
            <a:r>
              <a:rPr lang="en-CA" sz="1600" dirty="0" smtClean="0"/>
              <a:t> 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196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206" y="150223"/>
            <a:ext cx="10489474" cy="1587137"/>
          </a:xfrm>
        </p:spPr>
        <p:txBody>
          <a:bodyPr>
            <a:noAutofit/>
          </a:bodyPr>
          <a:lstStyle/>
          <a:p>
            <a:r>
              <a:rPr lang="en-CA" sz="4000" dirty="0"/>
              <a:t>Effectiveness of COVID-19 vaccines against hospital </a:t>
            </a:r>
            <a:r>
              <a:rPr lang="en-CA" sz="4000" dirty="0" smtClean="0"/>
              <a:t>admissions </a:t>
            </a:r>
            <a:r>
              <a:rPr lang="en-CA" sz="4000" dirty="0"/>
              <a:t>with the </a:t>
            </a:r>
            <a:r>
              <a:rPr lang="en-CA" sz="4000" dirty="0" smtClean="0"/>
              <a:t>Alpha (B.1.1.7) Delta </a:t>
            </a:r>
            <a:r>
              <a:rPr lang="en-CA" sz="4000" dirty="0"/>
              <a:t>(B.1617.2</a:t>
            </a:r>
            <a:r>
              <a:rPr lang="en-CA" sz="4000" dirty="0" smtClean="0"/>
              <a:t>) Variants – UK Study</a:t>
            </a:r>
            <a:endParaRPr lang="en-CA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2400" dirty="0" smtClean="0"/>
              <a:t>Questions: VChelp@FNTN.ca</a:t>
            </a:r>
            <a:endParaRPr lang="en-CA" sz="24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592299"/>
              </p:ext>
            </p:extLst>
          </p:nvPr>
        </p:nvGraphicFramePr>
        <p:xfrm>
          <a:off x="613952" y="1796146"/>
          <a:ext cx="10887895" cy="3908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825">
                  <a:extLst>
                    <a:ext uri="{9D8B030D-6E8A-4147-A177-3AD203B41FA5}">
                      <a16:colId xmlns:a16="http://schemas.microsoft.com/office/drawing/2014/main" val="211708760"/>
                    </a:ext>
                  </a:extLst>
                </a:gridCol>
                <a:gridCol w="2090057">
                  <a:extLst>
                    <a:ext uri="{9D8B030D-6E8A-4147-A177-3AD203B41FA5}">
                      <a16:colId xmlns:a16="http://schemas.microsoft.com/office/drawing/2014/main" val="3864099638"/>
                    </a:ext>
                  </a:extLst>
                </a:gridCol>
                <a:gridCol w="2148840">
                  <a:extLst>
                    <a:ext uri="{9D8B030D-6E8A-4147-A177-3AD203B41FA5}">
                      <a16:colId xmlns:a16="http://schemas.microsoft.com/office/drawing/2014/main" val="380469715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397409145"/>
                    </a:ext>
                  </a:extLst>
                </a:gridCol>
                <a:gridCol w="2155373">
                  <a:extLst>
                    <a:ext uri="{9D8B030D-6E8A-4147-A177-3AD203B41FA5}">
                      <a16:colId xmlns:a16="http://schemas.microsoft.com/office/drawing/2014/main" val="2843305872"/>
                    </a:ext>
                  </a:extLst>
                </a:gridCol>
              </a:tblGrid>
              <a:tr h="1725451">
                <a:tc>
                  <a:txBody>
                    <a:bodyPr/>
                    <a:lstStyle/>
                    <a:p>
                      <a:pPr algn="ctr"/>
                      <a:endParaRPr lang="en-CA" sz="2000" dirty="0" smtClean="0"/>
                    </a:p>
                    <a:p>
                      <a:pPr algn="ctr"/>
                      <a:r>
                        <a:rPr lang="en-CA" sz="2000" dirty="0" smtClean="0"/>
                        <a:t>Vaccine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Effectiveness</a:t>
                      </a:r>
                    </a:p>
                    <a:p>
                      <a:pPr algn="ctr"/>
                      <a:r>
                        <a:rPr lang="en-CA" sz="2000" dirty="0" smtClean="0"/>
                        <a:t>After First Dose </a:t>
                      </a:r>
                    </a:p>
                    <a:p>
                      <a:pPr algn="ctr"/>
                      <a:r>
                        <a:rPr lang="en-CA" sz="2000" i="1" dirty="0" smtClean="0"/>
                        <a:t>Alpha</a:t>
                      </a:r>
                      <a:r>
                        <a:rPr lang="en-CA" sz="2000" baseline="0" dirty="0" smtClean="0"/>
                        <a:t> (B.1.1.7)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Effectiveness</a:t>
                      </a:r>
                    </a:p>
                    <a:p>
                      <a:pPr algn="ctr"/>
                      <a:r>
                        <a:rPr lang="en-CA" sz="2000" dirty="0" smtClean="0"/>
                        <a:t>After Second</a:t>
                      </a:r>
                      <a:r>
                        <a:rPr lang="en-CA" sz="2000" baseline="0" dirty="0" smtClean="0"/>
                        <a:t> </a:t>
                      </a:r>
                      <a:r>
                        <a:rPr lang="en-CA" sz="2000" dirty="0" smtClean="0"/>
                        <a:t>Dose </a:t>
                      </a:r>
                    </a:p>
                    <a:p>
                      <a:pPr algn="ctr"/>
                      <a:r>
                        <a:rPr lang="en-CA" sz="2000" i="1" baseline="0" dirty="0" smtClean="0"/>
                        <a:t>Alpha </a:t>
                      </a:r>
                      <a:r>
                        <a:rPr lang="en-CA" sz="2000" baseline="0" dirty="0" smtClean="0"/>
                        <a:t>(B.1.1.7)</a:t>
                      </a:r>
                      <a:endParaRPr lang="en-CA" sz="2000" dirty="0" smtClean="0"/>
                    </a:p>
                    <a:p>
                      <a:pPr algn="ctr"/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Effectiveness</a:t>
                      </a:r>
                      <a:r>
                        <a:rPr lang="en-CA" sz="2000" baseline="0" dirty="0" smtClean="0"/>
                        <a:t> </a:t>
                      </a:r>
                    </a:p>
                    <a:p>
                      <a:pPr algn="ctr"/>
                      <a:r>
                        <a:rPr lang="en-CA" sz="2000" baseline="0" dirty="0" smtClean="0"/>
                        <a:t>After First Dose </a:t>
                      </a:r>
                    </a:p>
                    <a:p>
                      <a:pPr algn="ctr"/>
                      <a:r>
                        <a:rPr lang="en-CA" sz="2000" i="1" dirty="0" smtClean="0"/>
                        <a:t>Delta </a:t>
                      </a:r>
                      <a:r>
                        <a:rPr lang="en-CA" sz="2000" dirty="0" smtClean="0"/>
                        <a:t>(B.1.617.2)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Effectiveness</a:t>
                      </a:r>
                      <a:endParaRPr lang="en-CA" sz="2000" baseline="0" dirty="0" smtClean="0"/>
                    </a:p>
                    <a:p>
                      <a:pPr algn="ctr"/>
                      <a:r>
                        <a:rPr lang="en-CA" sz="2000" baseline="0" dirty="0" smtClean="0"/>
                        <a:t>After Second Dose </a:t>
                      </a:r>
                    </a:p>
                    <a:p>
                      <a:pPr algn="ctr"/>
                      <a:r>
                        <a:rPr lang="en-CA" sz="2000" i="1" dirty="0" smtClean="0"/>
                        <a:t>Delta</a:t>
                      </a:r>
                      <a:r>
                        <a:rPr lang="en-CA" sz="2000" i="1" baseline="0" dirty="0" smtClean="0"/>
                        <a:t> </a:t>
                      </a:r>
                    </a:p>
                    <a:p>
                      <a:pPr algn="ctr"/>
                      <a:r>
                        <a:rPr lang="en-CA" sz="2000" baseline="0" dirty="0" smtClean="0"/>
                        <a:t>(B.1.617.2)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812561"/>
                  </a:ext>
                </a:extLst>
              </a:tr>
              <a:tr h="1177688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Pfizer-</a:t>
                      </a:r>
                      <a:r>
                        <a:rPr lang="en-CA" sz="2000" dirty="0" err="1" smtClean="0"/>
                        <a:t>BioNTech</a:t>
                      </a:r>
                      <a:r>
                        <a:rPr lang="en-CA" sz="2000" dirty="0" smtClean="0"/>
                        <a:t> (mRNA)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83%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/>
                        <a:t>95%</a:t>
                      </a:r>
                      <a:endParaRPr lang="en-CA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94%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dirty="0" smtClean="0"/>
                        <a:t>96%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6492055"/>
                  </a:ext>
                </a:extLst>
              </a:tr>
              <a:tr h="963464">
                <a:tc>
                  <a:txBody>
                    <a:bodyPr/>
                    <a:lstStyle/>
                    <a:p>
                      <a:endParaRPr lang="en-CA" sz="2000" dirty="0" smtClean="0"/>
                    </a:p>
                    <a:p>
                      <a:r>
                        <a:rPr lang="en-CA" sz="2000" dirty="0" smtClean="0"/>
                        <a:t>AstraZeneca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76%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86%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0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71%</a:t>
                      </a:r>
                    </a:p>
                    <a:p>
                      <a:pPr algn="ctr"/>
                      <a:endParaRPr lang="en-CA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0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92%</a:t>
                      </a:r>
                    </a:p>
                    <a:p>
                      <a:pPr algn="ctr"/>
                      <a:endParaRPr lang="en-C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287671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6206" y="5873449"/>
            <a:ext cx="1071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Source: Stowe </a:t>
            </a:r>
            <a:r>
              <a:rPr lang="en-CA" dirty="0"/>
              <a:t>J et al. Effectiveness of COVID-19 vaccines against hospital admission with the Delta (B.1617.2) </a:t>
            </a:r>
          </a:p>
        </p:txBody>
      </p:sp>
    </p:spTree>
    <p:extLst>
      <p:ext uri="{BB962C8B-B14F-4D97-AF65-F5344CB8AC3E}">
        <p14:creationId xmlns:p14="http://schemas.microsoft.com/office/powerpoint/2010/main" val="378113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627529"/>
            <a:ext cx="10058400" cy="3697583"/>
          </a:xfrm>
        </p:spPr>
        <p:txBody>
          <a:bodyPr>
            <a:normAutofit/>
          </a:bodyPr>
          <a:lstStyle/>
          <a:p>
            <a:r>
              <a:rPr lang="en-CA" dirty="0" smtClean="0"/>
              <a:t>For COVID-19 resources and links to credible sources of information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Go to the </a:t>
            </a:r>
            <a:r>
              <a:rPr lang="en-CA" dirty="0" err="1" smtClean="0"/>
              <a:t>alberta</a:t>
            </a:r>
            <a:r>
              <a:rPr lang="en-CA" dirty="0" smtClean="0"/>
              <a:t> one health covid-19 update page</a:t>
            </a:r>
          </a:p>
          <a:p>
            <a:r>
              <a:rPr lang="en-CA" dirty="0">
                <a:hlinkClick r:id="rId2"/>
              </a:rPr>
              <a:t>https://</a:t>
            </a:r>
            <a:r>
              <a:rPr lang="en-CA" dirty="0" smtClean="0">
                <a:hlinkClick r:id="rId2"/>
              </a:rPr>
              <a:t>www.onehealth.ca/ab/ABCovid-19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2400" dirty="0" smtClean="0"/>
              <a:t>Questions: VChelp@FNTN.ca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82208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Farewell Comments from Dr. </a:t>
            </a:r>
            <a:r>
              <a:rPr lang="en-CA" dirty="0" err="1" smtClean="0"/>
              <a:t>Yacoub</a:t>
            </a:r>
            <a:r>
              <a:rPr lang="en-CA" dirty="0" smtClean="0"/>
              <a:t>….</a:t>
            </a:r>
            <a:endParaRPr lang="en-CA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CA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Questions: VChelp@FNTN.ca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053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Questions: VChelp@FNTN.ca</a:t>
            </a:r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105" y="124691"/>
            <a:ext cx="9632372" cy="6161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300" y="1553441"/>
            <a:ext cx="3148445" cy="3642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1371" y="3301712"/>
            <a:ext cx="22669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5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en-CA" dirty="0">
                <a:solidFill>
                  <a:schemeClr val="tx1"/>
                </a:solidFill>
              </a:rPr>
              <a:t>Dr. </a:t>
            </a:r>
            <a:r>
              <a:rPr lang="en-CA" dirty="0" err="1">
                <a:solidFill>
                  <a:schemeClr val="tx1"/>
                </a:solidFill>
              </a:rPr>
              <a:t>Xiaoli</a:t>
            </a:r>
            <a:r>
              <a:rPr lang="en-CA" dirty="0">
                <a:solidFill>
                  <a:schemeClr val="tx1"/>
                </a:solidFill>
              </a:rPr>
              <a:t> Lilly </a:t>
            </a:r>
            <a:r>
              <a:rPr lang="en-CA" dirty="0" smtClean="0">
                <a:solidFill>
                  <a:schemeClr val="tx1"/>
                </a:solidFill>
              </a:rPr>
              <a:t>Pang, Professor </a:t>
            </a:r>
            <a:r>
              <a:rPr lang="en-CA" dirty="0">
                <a:solidFill>
                  <a:schemeClr val="tx1"/>
                </a:solidFill>
              </a:rPr>
              <a:t>of </a:t>
            </a:r>
            <a:r>
              <a:rPr lang="en-CA" dirty="0" smtClean="0">
                <a:solidFill>
                  <a:schemeClr val="tx1"/>
                </a:solidFill>
              </a:rPr>
              <a:t>Laboratory Medicine </a:t>
            </a:r>
            <a:r>
              <a:rPr lang="en-CA" dirty="0">
                <a:solidFill>
                  <a:schemeClr val="tx1"/>
                </a:solidFill>
              </a:rPr>
              <a:t>and </a:t>
            </a:r>
            <a:r>
              <a:rPr lang="en-CA" dirty="0" smtClean="0">
                <a:solidFill>
                  <a:schemeClr val="tx1"/>
                </a:solidFill>
              </a:rPr>
              <a:t>Pathology – U of A</a:t>
            </a:r>
          </a:p>
          <a:p>
            <a:pPr marL="0" indent="0">
              <a:buNone/>
            </a:pPr>
            <a:r>
              <a:rPr lang="en-CA" dirty="0" smtClean="0">
                <a:solidFill>
                  <a:schemeClr val="tx1"/>
                </a:solidFill>
              </a:rPr>
              <a:t>Dr</a:t>
            </a:r>
            <a:r>
              <a:rPr lang="en-CA" dirty="0">
                <a:solidFill>
                  <a:schemeClr val="tx1"/>
                </a:solidFill>
              </a:rPr>
              <a:t>. Wadieh Yacoub, Senior Medical Officer of Health </a:t>
            </a:r>
            <a:r>
              <a:rPr lang="en-CA" dirty="0" smtClean="0">
                <a:solidFill>
                  <a:schemeClr val="tx1"/>
                </a:solidFill>
              </a:rPr>
              <a:t>- FNIHB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A" dirty="0">
                <a:solidFill>
                  <a:schemeClr val="tx1"/>
                </a:solidFill>
              </a:rPr>
              <a:t>Dr. Chris Sarin, Deputy Medical Officer of Health - FNIHB</a:t>
            </a:r>
          </a:p>
          <a:p>
            <a:pPr marL="0" indent="0">
              <a:buNone/>
            </a:pPr>
            <a:r>
              <a:rPr lang="en-CA" dirty="0" smtClean="0">
                <a:solidFill>
                  <a:schemeClr val="tx1"/>
                </a:solidFill>
              </a:rPr>
              <a:t>Simon Sihota, Regional Manager, EPHS </a:t>
            </a:r>
            <a:r>
              <a:rPr lang="en-CA" dirty="0" smtClean="0">
                <a:solidFill>
                  <a:schemeClr val="tx1"/>
                </a:solidFill>
              </a:rPr>
              <a:t>– FNIHB</a:t>
            </a:r>
          </a:p>
          <a:p>
            <a:pPr marL="0" indent="0">
              <a:buNone/>
            </a:pPr>
            <a:r>
              <a:rPr lang="en-CA" dirty="0" smtClean="0">
                <a:solidFill>
                  <a:schemeClr val="tx1"/>
                </a:solidFill>
              </a:rPr>
              <a:t>Ibrahim </a:t>
            </a:r>
            <a:r>
              <a:rPr lang="en-CA" dirty="0" err="1">
                <a:solidFill>
                  <a:schemeClr val="tx1"/>
                </a:solidFill>
              </a:rPr>
              <a:t>Agyemang</a:t>
            </a:r>
            <a:r>
              <a:rPr lang="en-CA" dirty="0">
                <a:solidFill>
                  <a:schemeClr val="tx1"/>
                </a:solidFill>
              </a:rPr>
              <a:t>, Senior Epidemiologist </a:t>
            </a:r>
            <a:r>
              <a:rPr lang="en-CA" dirty="0" smtClean="0">
                <a:solidFill>
                  <a:schemeClr val="tx1"/>
                </a:solidFill>
              </a:rPr>
              <a:t>– FNIHB</a:t>
            </a:r>
          </a:p>
          <a:p>
            <a:pPr marL="0" indent="0">
              <a:buNone/>
            </a:pPr>
            <a:r>
              <a:rPr lang="en-CA" dirty="0" smtClean="0">
                <a:solidFill>
                  <a:schemeClr val="tx1"/>
                </a:solidFill>
              </a:rPr>
              <a:t>TSAG </a:t>
            </a:r>
            <a:r>
              <a:rPr lang="en-CA" dirty="0">
                <a:solidFill>
                  <a:schemeClr val="tx1"/>
                </a:solidFill>
              </a:rPr>
              <a:t>Telehealth Team (Michelle Hoeber, Brooke Hames and team)</a:t>
            </a:r>
          </a:p>
          <a:p>
            <a:pPr marL="0" indent="0">
              <a:buNone/>
            </a:pPr>
            <a:r>
              <a:rPr lang="en-CA" dirty="0">
                <a:solidFill>
                  <a:schemeClr val="tx1"/>
                </a:solidFill>
              </a:rPr>
              <a:t>FNIHB Technical Team</a:t>
            </a: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2400" dirty="0"/>
              <a:t>Questions: VChelp@FNTN.ca</a:t>
            </a:r>
          </a:p>
        </p:txBody>
      </p:sp>
    </p:spTree>
    <p:extLst>
      <p:ext uri="{BB962C8B-B14F-4D97-AF65-F5344CB8AC3E}">
        <p14:creationId xmlns:p14="http://schemas.microsoft.com/office/powerpoint/2010/main" val="366219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915477"/>
          </a:xfrm>
        </p:spPr>
        <p:txBody>
          <a:bodyPr/>
          <a:lstStyle/>
          <a:p>
            <a:r>
              <a:rPr lang="en-CA" dirty="0"/>
              <a:t>Questions?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VCHELP@FNTN.CA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2400"/>
              <a:t>Questions: VChelp@FNTN.ca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87562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Reminder - Privacy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All information related to an individual who is or was infected with a communicable disease shall be treated as private and confidential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No information shall be published, released or disclosed in any manner that would be detrimental to the personal interest, reputation or privacy of that individual. </a:t>
            </a:r>
            <a:endParaRPr lang="en-CA" sz="2400" dirty="0">
              <a:latin typeface="Calibri" panose="020F0502020204030204" pitchFamily="34" charset="0"/>
              <a:ea typeface="Cambria" panose="02040503050406030204" pitchFamily="18" charset="0"/>
            </a:endParaRPr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2400" dirty="0"/>
              <a:t>Questions: VChelp@FNTN.ca</a:t>
            </a:r>
          </a:p>
        </p:txBody>
      </p:sp>
    </p:spTree>
    <p:extLst>
      <p:ext uri="{BB962C8B-B14F-4D97-AF65-F5344CB8AC3E}">
        <p14:creationId xmlns:p14="http://schemas.microsoft.com/office/powerpoint/2010/main" val="9806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785" y="0"/>
            <a:ext cx="10058400" cy="1450757"/>
          </a:xfrm>
        </p:spPr>
        <p:txBody>
          <a:bodyPr/>
          <a:lstStyle/>
          <a:p>
            <a:r>
              <a:rPr lang="en-CA" dirty="0"/>
              <a:t>Current Situation – Canada </a:t>
            </a:r>
            <a:r>
              <a:rPr lang="en-CA" sz="2800" dirty="0" smtClean="0"/>
              <a:t>(as </a:t>
            </a:r>
            <a:r>
              <a:rPr lang="en-CA" sz="2800" dirty="0"/>
              <a:t>of </a:t>
            </a:r>
            <a:r>
              <a:rPr lang="en-CA" sz="2800" dirty="0" smtClean="0">
                <a:solidFill>
                  <a:schemeClr val="tx1"/>
                </a:solidFill>
              </a:rPr>
              <a:t>June 16</a:t>
            </a:r>
            <a:r>
              <a:rPr lang="en-CA" sz="2800" dirty="0" smtClean="0"/>
              <a:t>, 2021)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Questions: VChelp@FNTN.ca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1187" y="6010498"/>
            <a:ext cx="10824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Health Agency of </a:t>
            </a:r>
            <a:r>
              <a:rPr lang="en-CA" sz="1400" dirty="0">
                <a:solidFill>
                  <a:srgbClr val="000000"/>
                </a:solidFill>
              </a:rPr>
              <a:t>Canada </a:t>
            </a:r>
            <a:r>
              <a:rPr lang="en-CA" sz="1400" dirty="0">
                <a:solidFill>
                  <a:srgbClr val="000000"/>
                </a:solidFill>
                <a:hlinkClick r:id="rId3"/>
              </a:rPr>
              <a:t>https://health-infobase.canada.ca/covid-19/dashboard/?stat=rate&amp;measure=total_last14&amp;map=hr&amp;f=true#a2</a:t>
            </a:r>
            <a:r>
              <a:rPr lang="en-CA" sz="1400" dirty="0">
                <a:solidFill>
                  <a:srgbClr val="000000"/>
                </a:solidFill>
              </a:rPr>
              <a:t> </a:t>
            </a:r>
            <a:r>
              <a:rPr kumimoji="0" lang="en-CA" sz="1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2543" y="1810323"/>
            <a:ext cx="2353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Total number of active cases in Canada: </a:t>
            </a:r>
          </a:p>
          <a:p>
            <a:r>
              <a:rPr lang="en-CA" b="1" dirty="0" smtClean="0"/>
              <a:t>14,148</a:t>
            </a:r>
            <a:endParaRPr lang="en-CA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487090" y="1846263"/>
            <a:ext cx="572153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6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30051"/>
          </a:xfrm>
        </p:spPr>
        <p:txBody>
          <a:bodyPr/>
          <a:lstStyle/>
          <a:p>
            <a:r>
              <a:rPr lang="en-CA" dirty="0" smtClean="0"/>
              <a:t>Current Situation - Alberta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80565"/>
            <a:ext cx="10058400" cy="4488529"/>
          </a:xfrm>
        </p:spPr>
        <p:txBody>
          <a:bodyPr/>
          <a:lstStyle/>
          <a:p>
            <a:r>
              <a:rPr lang="en-CA" dirty="0" smtClean="0"/>
              <a:t>Overview of COVID-19 in Alberta (as of </a:t>
            </a:r>
            <a:r>
              <a:rPr lang="en-CA" dirty="0" smtClean="0">
                <a:solidFill>
                  <a:schemeClr val="tx1"/>
                </a:solidFill>
              </a:rPr>
              <a:t>June 15</a:t>
            </a:r>
            <a:r>
              <a:rPr lang="en-CA" dirty="0" smtClean="0"/>
              <a:t>, 2021):</a:t>
            </a:r>
            <a:endParaRPr lang="en-CA" dirty="0" smtClean="0">
              <a:solidFill>
                <a:srgbClr val="FF0000"/>
              </a:solidFill>
            </a:endParaRPr>
          </a:p>
          <a:p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190098" y="5964202"/>
            <a:ext cx="10413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Interactive Alberta data can be found at: </a:t>
            </a:r>
            <a:r>
              <a:rPr lang="en-CA" dirty="0">
                <a:hlinkClick r:id="rId3"/>
              </a:rPr>
              <a:t>https://covid19stats.alberta.ca</a:t>
            </a:r>
            <a:r>
              <a:rPr lang="en-CA" dirty="0" smtClean="0">
                <a:hlinkClick r:id="rId3"/>
              </a:rPr>
              <a:t>/</a:t>
            </a:r>
            <a:r>
              <a:rPr lang="en-CA" dirty="0" smtClean="0"/>
              <a:t>  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2400" dirty="0" smtClean="0"/>
              <a:t>VChelp@FNTN.ca</a:t>
            </a:r>
            <a:endParaRPr lang="en-CA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1782869"/>
            <a:ext cx="884872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02238"/>
          </a:xfrm>
        </p:spPr>
        <p:txBody>
          <a:bodyPr>
            <a:normAutofit fontScale="90000"/>
          </a:bodyPr>
          <a:lstStyle/>
          <a:p>
            <a:r>
              <a:rPr lang="en-CA" sz="4400" dirty="0" smtClean="0">
                <a:solidFill>
                  <a:schemeClr val="tx1"/>
                </a:solidFill>
              </a:rPr>
              <a:t>Overview of </a:t>
            </a:r>
            <a:r>
              <a:rPr lang="en-CA" sz="4400" dirty="0">
                <a:solidFill>
                  <a:schemeClr val="tx1"/>
                </a:solidFill>
              </a:rPr>
              <a:t>COVID-19 cases </a:t>
            </a:r>
            <a:r>
              <a:rPr lang="en-CA" sz="4400" dirty="0" smtClean="0">
                <a:solidFill>
                  <a:schemeClr val="tx1"/>
                </a:solidFill>
              </a:rPr>
              <a:t>in First Nations communities on reserve in Alberta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br>
              <a:rPr lang="en-CA" sz="1600" dirty="0" smtClean="0">
                <a:solidFill>
                  <a:schemeClr val="tx1"/>
                </a:solidFill>
              </a:rPr>
            </a:br>
            <a:r>
              <a:rPr lang="en-CA" sz="1800" dirty="0">
                <a:solidFill>
                  <a:srgbClr val="567BB6"/>
                </a:solidFill>
              </a:rPr>
              <a:t> Source: FNIHB COVID-19 ER System via Synergy in Action </a:t>
            </a:r>
            <a:r>
              <a:rPr lang="en-CA" sz="1800" dirty="0" smtClean="0">
                <a:solidFill>
                  <a:srgbClr val="567BB6"/>
                </a:solidFill>
              </a:rPr>
              <a:t>(June 16, 2021)</a:t>
            </a:r>
            <a:endParaRPr lang="en-CA" sz="40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2400" dirty="0"/>
              <a:t>Questions: VChelp@FNTN.ca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438183" y="1944210"/>
          <a:ext cx="8682360" cy="3968319"/>
        </p:xfrm>
        <a:graphic>
          <a:graphicData uri="http://schemas.openxmlformats.org/drawingml/2006/table">
            <a:tbl>
              <a:tblPr firstRow="1" firstCol="1" bandRow="1"/>
              <a:tblGrid>
                <a:gridCol w="2020737">
                  <a:extLst>
                    <a:ext uri="{9D8B030D-6E8A-4147-A177-3AD203B41FA5}">
                      <a16:colId xmlns:a16="http://schemas.microsoft.com/office/drawing/2014/main" val="2602361663"/>
                    </a:ext>
                  </a:extLst>
                </a:gridCol>
                <a:gridCol w="224086">
                  <a:extLst>
                    <a:ext uri="{9D8B030D-6E8A-4147-A177-3AD203B41FA5}">
                      <a16:colId xmlns:a16="http://schemas.microsoft.com/office/drawing/2014/main" val="437816092"/>
                    </a:ext>
                  </a:extLst>
                </a:gridCol>
                <a:gridCol w="1642245">
                  <a:extLst>
                    <a:ext uri="{9D8B030D-6E8A-4147-A177-3AD203B41FA5}">
                      <a16:colId xmlns:a16="http://schemas.microsoft.com/office/drawing/2014/main" val="1429824924"/>
                    </a:ext>
                  </a:extLst>
                </a:gridCol>
                <a:gridCol w="218543">
                  <a:extLst>
                    <a:ext uri="{9D8B030D-6E8A-4147-A177-3AD203B41FA5}">
                      <a16:colId xmlns:a16="http://schemas.microsoft.com/office/drawing/2014/main" val="935202450"/>
                    </a:ext>
                  </a:extLst>
                </a:gridCol>
                <a:gridCol w="1559896">
                  <a:extLst>
                    <a:ext uri="{9D8B030D-6E8A-4147-A177-3AD203B41FA5}">
                      <a16:colId xmlns:a16="http://schemas.microsoft.com/office/drawing/2014/main" val="2519162559"/>
                    </a:ext>
                  </a:extLst>
                </a:gridCol>
                <a:gridCol w="218543">
                  <a:extLst>
                    <a:ext uri="{9D8B030D-6E8A-4147-A177-3AD203B41FA5}">
                      <a16:colId xmlns:a16="http://schemas.microsoft.com/office/drawing/2014/main" val="1617998701"/>
                    </a:ext>
                  </a:extLst>
                </a:gridCol>
                <a:gridCol w="1340560">
                  <a:extLst>
                    <a:ext uri="{9D8B030D-6E8A-4147-A177-3AD203B41FA5}">
                      <a16:colId xmlns:a16="http://schemas.microsoft.com/office/drawing/2014/main" val="210315650"/>
                    </a:ext>
                  </a:extLst>
                </a:gridCol>
                <a:gridCol w="217752">
                  <a:extLst>
                    <a:ext uri="{9D8B030D-6E8A-4147-A177-3AD203B41FA5}">
                      <a16:colId xmlns:a16="http://schemas.microsoft.com/office/drawing/2014/main" val="3861221422"/>
                    </a:ext>
                  </a:extLst>
                </a:gridCol>
                <a:gridCol w="1239998">
                  <a:extLst>
                    <a:ext uri="{9D8B030D-6E8A-4147-A177-3AD203B41FA5}">
                      <a16:colId xmlns:a16="http://schemas.microsoft.com/office/drawing/2014/main" val="131230927"/>
                    </a:ext>
                  </a:extLst>
                </a:gridCol>
              </a:tblGrid>
              <a:tr h="20769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000" b="1" dirty="0" smtClean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8,775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200" b="1" dirty="0" smtClean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COVID-19 cases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000" b="1" dirty="0" smtClean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4,274 </a:t>
                      </a:r>
                      <a:r>
                        <a:rPr lang="en-US" sz="2000" b="1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48.7%)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Males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000" b="1" dirty="0" smtClean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Impacted communities ever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800" b="1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10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000" b="1" dirty="0" smtClean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483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Hospitalized ever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000" b="1" dirty="0" smtClean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ICU ever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172614"/>
                  </a:ext>
                </a:extLst>
              </a:tr>
              <a:tr h="140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" b="1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" b="1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" b="1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" b="1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" b="1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" b="1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" b="1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" b="1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" b="1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350374"/>
                  </a:ext>
                </a:extLst>
              </a:tr>
              <a:tr h="1750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10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000" b="1" dirty="0" smtClean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Communities with active cases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CA" sz="2000" b="1" dirty="0" smtClean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Currently in Hospital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CA" sz="110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000" b="1" dirty="0" smtClean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8,415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Recovered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800" b="1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000" b="1" dirty="0" smtClean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274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Active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000" b="1" dirty="0" smtClean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Deaths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994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50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02238"/>
          </a:xfrm>
        </p:spPr>
        <p:txBody>
          <a:bodyPr>
            <a:normAutofit fontScale="90000"/>
          </a:bodyPr>
          <a:lstStyle/>
          <a:p>
            <a:r>
              <a:rPr lang="en-CA" sz="4400" dirty="0">
                <a:solidFill>
                  <a:schemeClr val="tx1"/>
                </a:solidFill>
              </a:rPr>
              <a:t>Age </a:t>
            </a:r>
            <a:r>
              <a:rPr lang="en-CA" sz="4400" dirty="0" smtClean="0">
                <a:solidFill>
                  <a:schemeClr val="tx1"/>
                </a:solidFill>
              </a:rPr>
              <a:t>distribution </a:t>
            </a:r>
            <a:r>
              <a:rPr lang="en-CA" sz="4400" dirty="0">
                <a:solidFill>
                  <a:schemeClr val="tx1"/>
                </a:solidFill>
              </a:rPr>
              <a:t>of on-reserve COVID-19 cases in </a:t>
            </a:r>
            <a:r>
              <a:rPr lang="en-CA" sz="4400" dirty="0" smtClean="0">
                <a:solidFill>
                  <a:schemeClr val="tx1"/>
                </a:solidFill>
              </a:rPr>
              <a:t>Alberta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br>
              <a:rPr lang="en-CA" sz="1600" dirty="0" smtClean="0">
                <a:solidFill>
                  <a:schemeClr val="tx1"/>
                </a:solidFill>
              </a:rPr>
            </a:br>
            <a:r>
              <a:rPr lang="en-CA" sz="1800" dirty="0">
                <a:solidFill>
                  <a:srgbClr val="567BB6"/>
                </a:solidFill>
              </a:rPr>
              <a:t> Source: FNIHB COVID-19 ER System via Synergy in Action </a:t>
            </a:r>
            <a:r>
              <a:rPr lang="en-CA" sz="1800" dirty="0" smtClean="0">
                <a:solidFill>
                  <a:srgbClr val="567BB6"/>
                </a:solidFill>
              </a:rPr>
              <a:t>(June 16, 2021)</a:t>
            </a:r>
            <a:endParaRPr lang="en-CA" sz="40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2400" dirty="0"/>
              <a:t>Questions: VChelp@FNTN.ca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996480" y="1688842"/>
          <a:ext cx="1026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082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387" y="291974"/>
            <a:ext cx="10058400" cy="1269037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COVID-19 </a:t>
            </a:r>
            <a:r>
              <a:rPr lang="en-US" sz="4400" dirty="0"/>
              <a:t>cases by week of onset</a:t>
            </a:r>
            <a:r>
              <a:rPr lang="en-US" sz="4400" dirty="0" smtClean="0"/>
              <a:t>* by </a:t>
            </a:r>
            <a:r>
              <a:rPr lang="en-US" sz="4400" dirty="0"/>
              <a:t>T</a:t>
            </a:r>
            <a:r>
              <a:rPr lang="en-US" sz="4400" dirty="0" smtClean="0"/>
              <a:t>reaty </a:t>
            </a:r>
            <a:r>
              <a:rPr lang="en-US" sz="4400" dirty="0"/>
              <a:t>A</a:t>
            </a:r>
            <a:r>
              <a:rPr lang="en-US" sz="4400" dirty="0" smtClean="0"/>
              <a:t>rea</a:t>
            </a:r>
            <a:r>
              <a:rPr lang="en-CA" sz="1600" dirty="0" smtClean="0">
                <a:solidFill>
                  <a:schemeClr val="tx1"/>
                </a:solidFill>
              </a:rPr>
              <a:t/>
            </a:r>
            <a:br>
              <a:rPr lang="en-CA" sz="1600" dirty="0" smtClean="0">
                <a:solidFill>
                  <a:schemeClr val="tx1"/>
                </a:solidFill>
              </a:rPr>
            </a:br>
            <a:r>
              <a:rPr lang="en-CA" sz="1800" dirty="0">
                <a:solidFill>
                  <a:srgbClr val="567BB6"/>
                </a:solidFill>
              </a:rPr>
              <a:t> Source: FNIHB COVID-19 ER System via Synergy in Action </a:t>
            </a:r>
            <a:r>
              <a:rPr lang="en-CA" sz="1800" dirty="0" smtClean="0">
                <a:solidFill>
                  <a:srgbClr val="567BB6"/>
                </a:solidFill>
              </a:rPr>
              <a:t>(June 16, 2021)</a:t>
            </a:r>
            <a:endParaRPr lang="en-CA" sz="40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2400" dirty="0"/>
              <a:t>Questions: VChelp@FNTN.ca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7380" y="5929561"/>
            <a:ext cx="10259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1000"/>
            </a:lvl1pPr>
          </a:lstStyle>
          <a:p>
            <a:r>
              <a:rPr lang="en-CA" dirty="0"/>
              <a:t>*</a:t>
            </a:r>
            <a:r>
              <a:rPr lang="en-US" dirty="0"/>
              <a:t>Onset date is the earliest of the “date of onset of symptoms” and “specimen collection date”</a:t>
            </a:r>
          </a:p>
          <a:p>
            <a:r>
              <a:rPr lang="en-CA" dirty="0"/>
              <a:t>^</a:t>
            </a:r>
            <a:r>
              <a:rPr lang="en-US" dirty="0"/>
              <a:t>Data may be incomplete due to late receipt of lab reports</a:t>
            </a:r>
            <a:endParaRPr lang="en-CA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957083" y="1841142"/>
          <a:ext cx="10080000" cy="42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313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Body slides">
  <a:themeElements>
    <a:clrScheme name="Pasture basic">
      <a:dk1>
        <a:srgbClr val="36424A"/>
      </a:dk1>
      <a:lt1>
        <a:sysClr val="window" lastClr="FFFFFF"/>
      </a:lt1>
      <a:dk2>
        <a:srgbClr val="6A737B"/>
      </a:dk2>
      <a:lt2>
        <a:srgbClr val="D1D4D3"/>
      </a:lt2>
      <a:accent1>
        <a:srgbClr val="545F1D"/>
      </a:accent1>
      <a:accent2>
        <a:srgbClr val="719500"/>
      </a:accent2>
      <a:accent3>
        <a:srgbClr val="77B800"/>
      </a:accent3>
      <a:accent4>
        <a:srgbClr val="BED600"/>
      </a:accent4>
      <a:accent5>
        <a:srgbClr val="BBDB7F"/>
      </a:accent5>
      <a:accent6>
        <a:srgbClr val="DDEDB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52439459-d5df-4f6e-983d-9d5e1a97172d">Presentation</Document_x0020_Type>
    <_dlc_DocId xmlns="cc4073a0-1400-4a44-8444-9173ac859f8a">VT2JJJMDC7ZV-2051657803-84</_dlc_DocId>
    <_dlc_DocIdUrl xmlns="cc4073a0-1400-4a44-8444-9173ac859f8a">
      <Url>https://graceland.fnih.supernet.net/eho/_layouts/15/DocIdRedir.aspx?ID=VT2JJJMDC7ZV-2051657803-84</Url>
      <Description>VT2JJJMDC7ZV-2051657803-84</Description>
    </_dlc_DocIdUrl>
    <IconOverlay xmlns="http://schemas.microsoft.com/sharepoint/v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206645742F2F439F0DA6413ABFC5B5" ma:contentTypeVersion="3" ma:contentTypeDescription="Create a new document." ma:contentTypeScope="" ma:versionID="fd16000d8489f6be82d3dae502cbe91b">
  <xsd:schema xmlns:xsd="http://www.w3.org/2001/XMLSchema" xmlns:xs="http://www.w3.org/2001/XMLSchema" xmlns:p="http://schemas.microsoft.com/office/2006/metadata/properties" xmlns:ns2="cc4073a0-1400-4a44-8444-9173ac859f8a" xmlns:ns3="52439459-d5df-4f6e-983d-9d5e1a97172d" xmlns:ns4="http://schemas.microsoft.com/sharepoint/v4" targetNamespace="http://schemas.microsoft.com/office/2006/metadata/properties" ma:root="true" ma:fieldsID="d82a704c128b41ff5fdd67816ecc6115" ns2:_="" ns3:_="" ns4:_="">
    <xsd:import namespace="cc4073a0-1400-4a44-8444-9173ac859f8a"/>
    <xsd:import namespace="52439459-d5df-4f6e-983d-9d5e1a97172d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Type" minOccurs="0"/>
                <xsd:element ref="ns2:SharedWithUsers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73a0-1400-4a44-8444-9173ac859f8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439459-d5df-4f6e-983d-9d5e1a97172d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1" nillable="true" ma:displayName="Document Type" ma:format="Dropdown" ma:internalName="Document_x0020_Type">
      <xsd:simpleType>
        <xsd:restriction base="dms:Choice">
          <xsd:enumeration value="Information Pamphlet"/>
          <xsd:enumeration value="Poster"/>
          <xsd:enumeration value="Inspection Checklist"/>
          <xsd:enumeration value="EPHO Reference Material"/>
          <xsd:enumeration value="Presentatio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3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DD9CFBD-C2D9-4A71-A28D-9332A06C1EC7}">
  <ds:schemaRefs>
    <ds:schemaRef ds:uri="cc4073a0-1400-4a44-8444-9173ac859f8a"/>
    <ds:schemaRef ds:uri="http://purl.org/dc/elements/1.1/"/>
    <ds:schemaRef ds:uri="http://schemas.microsoft.com/sharepoint/v4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52439459-d5df-4f6e-983d-9d5e1a97172d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3226632-C4D9-472A-BAF5-83A4B1BBF2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4073a0-1400-4a44-8444-9173ac859f8a"/>
    <ds:schemaRef ds:uri="52439459-d5df-4f6e-983d-9d5e1a97172d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1BAC0A-B56A-4511-9B5C-4EECD2B9A6A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C09DBD0-2FA2-42D4-B7FA-C79A0DAED7A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30859</TotalTime>
  <Words>2728</Words>
  <Application>Microsoft Office PowerPoint</Application>
  <PresentationFormat>Widescreen</PresentationFormat>
  <Paragraphs>659</Paragraphs>
  <Slides>36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acumin-pro-semi-condensed</vt:lpstr>
      <vt:lpstr>Arial</vt:lpstr>
      <vt:lpstr>Calibri</vt:lpstr>
      <vt:lpstr>Calibri Light</vt:lpstr>
      <vt:lpstr>Cambria</vt:lpstr>
      <vt:lpstr>Symbol</vt:lpstr>
      <vt:lpstr>Times New Roman</vt:lpstr>
      <vt:lpstr>Wingdings</vt:lpstr>
      <vt:lpstr>Retrospect</vt:lpstr>
      <vt:lpstr>Body slides</vt:lpstr>
      <vt:lpstr>COVID-19 Update</vt:lpstr>
      <vt:lpstr>Outline</vt:lpstr>
      <vt:lpstr> MOH Update </vt:lpstr>
      <vt:lpstr>Reminder - Privacy</vt:lpstr>
      <vt:lpstr>Current Situation – Canada (as of June 16, 2021)</vt:lpstr>
      <vt:lpstr>Current Situation - Alberta</vt:lpstr>
      <vt:lpstr>Overview of COVID-19 cases in First Nations communities on reserve in Alberta   Source: FNIHB COVID-19 ER System via Synergy in Action (June 16, 2021)</vt:lpstr>
      <vt:lpstr>Age distribution of on-reserve COVID-19 cases in Alberta   Source: FNIHB COVID-19 ER System via Synergy in Action (June 16, 2021)</vt:lpstr>
      <vt:lpstr>COVID-19 cases by week of onset* by Treaty Area  Source: FNIHB COVID-19 ER System via Synergy in Action (June 16, 2021)</vt:lpstr>
      <vt:lpstr>Severe Outcomes Sources: FNIHB COVID-19 ER System via Synergy in Action (June 16, 2021)    &amp;   https://www.alberta.ca/stats/covid-19-alberta-statistics.htm (June 14, 2021)</vt:lpstr>
      <vt:lpstr>Severe Outcomes –Average Age Sources: FNIHB COVID-19 ER System via Synergy in Action (June 16,  2021)   &amp;   https://www.alberta.ca/stats/covid-19-alberta-statistics.htm (June 14,  2021)</vt:lpstr>
      <vt:lpstr>Test Volume Sources: Community Reports to FNIHB-AB (June 16, 2021) </vt:lpstr>
      <vt:lpstr>Alberta COVID-19 Testing Criteria</vt:lpstr>
      <vt:lpstr>COVID-19 Variant of Concern Testing</vt:lpstr>
      <vt:lpstr>Number of Reported COVID-19 Variant of Concern Cases, by Location as of June 15, 2021</vt:lpstr>
      <vt:lpstr>Current Situation: Stage 2 Re-Opening</vt:lpstr>
      <vt:lpstr>Stage 2: Public Health Measures in Effect (cont’d)</vt:lpstr>
      <vt:lpstr>Next Step: Stage 3 Re-Opening</vt:lpstr>
      <vt:lpstr>COVID-19 Vaccine Update</vt:lpstr>
      <vt:lpstr>Cumulative Number of COVID-19 Vaccine Doses Administered in Canada by Jurisdiction as of June 16, 2021</vt:lpstr>
      <vt:lpstr>Alberta Vaccine Program </vt:lpstr>
      <vt:lpstr>COVID-19 Vaccine Data – Alberta</vt:lpstr>
      <vt:lpstr>COVID Immunization Activity – On Reserve in Alberta Source: Okaki Slice Analytics (June 16, 2021) </vt:lpstr>
      <vt:lpstr>COVID Immunization Activity – On Reserve in Alberta Source: Okaki Slice Analytics (June 16, 2021) </vt:lpstr>
      <vt:lpstr>COVID Immunization Activity – On Reserve in Alberta Source: Okaki Slice Analytics (June 16, 2021) </vt:lpstr>
      <vt:lpstr>COVID Immunization Activity – On Reserve in Alberta Source: Okaki Slice Analytics (June 16, 2021) </vt:lpstr>
      <vt:lpstr>Reported side effects following COVID-19 vaccination in Canada and Alberta</vt:lpstr>
      <vt:lpstr>COVID-19 Vaccine Effectiveness in Alberta by Vaccine Manufacturer</vt:lpstr>
      <vt:lpstr>COVID-19 Vaccine Effectiveness Against Variants of Concern in Alberta</vt:lpstr>
      <vt:lpstr>COVID-19 Vaccine Effectiveness Against Delta (B.1.617.2) Variant – UK Study</vt:lpstr>
      <vt:lpstr>Effectiveness of COVID-19 vaccines against hospital admissions with the Alpha (B.1.1.7) Delta (B.1617.2) Variants – UK Study</vt:lpstr>
      <vt:lpstr>For COVID-19 resources and links to credible sources of information</vt:lpstr>
      <vt:lpstr>Farewell Comments from Dr. Yacoub….</vt:lpstr>
      <vt:lpstr>PowerPoint Presentation</vt:lpstr>
      <vt:lpstr>Acknowledgments</vt:lpstr>
      <vt:lpstr>Questions?</vt:lpstr>
    </vt:vector>
  </TitlesOfParts>
  <Company>Health Canada - Santé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MOH Update</dc:title>
  <dc:creator>Geraldine Sawyer</dc:creator>
  <cp:lastModifiedBy>Marcy Iwanyk</cp:lastModifiedBy>
  <cp:revision>1615</cp:revision>
  <dcterms:created xsi:type="dcterms:W3CDTF">2020-03-30T22:49:24Z</dcterms:created>
  <dcterms:modified xsi:type="dcterms:W3CDTF">2021-06-17T17:57:39Z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0x010100CD206645742F2F439F0DA6413ABFC5B5</vt:lpwstr>
  </property>
  <property fmtid="{D5CDD505-2E9C-101B-9397-08002B2CF9AE}" pid="3" name="_dlc_DocIdItemGuid">
    <vt:lpwstr>5b598821-21cc-4e54-b2e4-309dfe6260e5</vt:lpwstr>
  </property>
</Properties>
</file>